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56" r:id="rId2"/>
    <p:sldId id="263" r:id="rId3"/>
    <p:sldId id="354" r:id="rId4"/>
    <p:sldId id="353" r:id="rId5"/>
    <p:sldId id="355" r:id="rId6"/>
    <p:sldId id="280" r:id="rId7"/>
    <p:sldId id="345" r:id="rId8"/>
    <p:sldId id="346" r:id="rId9"/>
    <p:sldId id="348" r:id="rId10"/>
    <p:sldId id="368" r:id="rId11"/>
    <p:sldId id="347" r:id="rId12"/>
    <p:sldId id="349" r:id="rId13"/>
    <p:sldId id="350" r:id="rId14"/>
    <p:sldId id="257" r:id="rId15"/>
    <p:sldId id="258" r:id="rId16"/>
    <p:sldId id="337" r:id="rId17"/>
    <p:sldId id="336" r:id="rId18"/>
    <p:sldId id="333" r:id="rId19"/>
    <p:sldId id="335" r:id="rId20"/>
    <p:sldId id="357" r:id="rId21"/>
    <p:sldId id="283" r:id="rId22"/>
    <p:sldId id="282" r:id="rId23"/>
    <p:sldId id="285" r:id="rId24"/>
    <p:sldId id="284" r:id="rId25"/>
    <p:sldId id="360" r:id="rId26"/>
    <p:sldId id="338" r:id="rId27"/>
    <p:sldId id="344" r:id="rId28"/>
    <p:sldId id="339" r:id="rId29"/>
    <p:sldId id="341" r:id="rId30"/>
    <p:sldId id="342" r:id="rId31"/>
    <p:sldId id="343" r:id="rId32"/>
    <p:sldId id="260" r:id="rId33"/>
    <p:sldId id="358" r:id="rId34"/>
    <p:sldId id="267" r:id="rId35"/>
    <p:sldId id="259" r:id="rId36"/>
    <p:sldId id="320" r:id="rId37"/>
    <p:sldId id="321" r:id="rId38"/>
    <p:sldId id="322" r:id="rId39"/>
    <p:sldId id="323" r:id="rId40"/>
    <p:sldId id="329" r:id="rId41"/>
    <p:sldId id="330" r:id="rId42"/>
    <p:sldId id="289" r:id="rId43"/>
    <p:sldId id="290" r:id="rId44"/>
    <p:sldId id="288" r:id="rId45"/>
    <p:sldId id="292" r:id="rId46"/>
    <p:sldId id="293" r:id="rId47"/>
    <p:sldId id="294" r:id="rId48"/>
    <p:sldId id="295" r:id="rId49"/>
    <p:sldId id="262" r:id="rId50"/>
    <p:sldId id="324" r:id="rId51"/>
    <p:sldId id="325" r:id="rId52"/>
    <p:sldId id="326" r:id="rId53"/>
    <p:sldId id="359" r:id="rId54"/>
    <p:sldId id="261" r:id="rId55"/>
    <p:sldId id="363" r:id="rId56"/>
    <p:sldId id="362" r:id="rId57"/>
    <p:sldId id="306" r:id="rId58"/>
    <p:sldId id="307" r:id="rId59"/>
    <p:sldId id="315" r:id="rId60"/>
    <p:sldId id="311" r:id="rId61"/>
    <p:sldId id="312" r:id="rId62"/>
    <p:sldId id="264" r:id="rId63"/>
    <p:sldId id="365" r:id="rId64"/>
    <p:sldId id="367"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114" autoAdjust="0"/>
  </p:normalViewPr>
  <p:slideViewPr>
    <p:cSldViewPr snapToGrid="0" snapToObjects="1">
      <p:cViewPr varScale="1">
        <p:scale>
          <a:sx n="81" d="100"/>
          <a:sy n="81" d="100"/>
        </p:scale>
        <p:origin x="-51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23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notesMaster" Target="notesMasters/notesMaster1.xml"/><Relationship Id="rId67" Type="http://schemas.openxmlformats.org/officeDocument/2006/relationships/printerSettings" Target="printerSettings/printerSettings1.bin"/><Relationship Id="rId68" Type="http://schemas.openxmlformats.org/officeDocument/2006/relationships/presProps" Target="presProps.xml"/><Relationship Id="rId69" Type="http://schemas.openxmlformats.org/officeDocument/2006/relationships/viewProps" Target="viewProp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theme" Target="theme/theme1.xml"/><Relationship Id="rId71"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8C2F65-485F-8748-9294-1DE527293C66}" type="datetimeFigureOut">
              <a:rPr lang="en-US" smtClean="0"/>
              <a:t>1/14/17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CBAD49-385A-B840-BB0A-BBC322FBE5A7}" type="slidenum">
              <a:rPr lang="en-US" smtClean="0"/>
              <a:t>‹#›</a:t>
            </a:fld>
            <a:endParaRPr lang="en-US"/>
          </a:p>
        </p:txBody>
      </p:sp>
    </p:spTree>
    <p:extLst>
      <p:ext uri="{BB962C8B-B14F-4D97-AF65-F5344CB8AC3E}">
        <p14:creationId xmlns:p14="http://schemas.microsoft.com/office/powerpoint/2010/main" val="2102361011"/>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 Id="rId3" Type="http://schemas.openxmlformats.org/officeDocument/2006/relationships/hyperlink" Target="http://www.environmentalhealthclinic.net/xooz/"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Where is the art?</a:t>
            </a:r>
          </a:p>
          <a:p>
            <a:r>
              <a:rPr lang="en-US" dirty="0" smtClean="0"/>
              <a:t>Did you visualize</a:t>
            </a:r>
            <a:r>
              <a:rPr lang="en-US" baseline="0" dirty="0" smtClean="0"/>
              <a:t> a man standing there?</a:t>
            </a:r>
          </a:p>
          <a:p>
            <a:r>
              <a:rPr lang="en-US" baseline="0" dirty="0" smtClean="0"/>
              <a:t>Documentation of a performance?</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4</a:t>
            </a:fld>
            <a:endParaRPr lang="en-US"/>
          </a:p>
        </p:txBody>
      </p:sp>
    </p:spTree>
    <p:extLst>
      <p:ext uri="{BB962C8B-B14F-4D97-AF65-F5344CB8AC3E}">
        <p14:creationId xmlns:p14="http://schemas.microsoft.com/office/powerpoint/2010/main" val="1070290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 	  </a:t>
            </a:r>
          </a:p>
          <a:p>
            <a:r>
              <a:rPr lang="en-US" dirty="0" smtClean="0"/>
              <a:t>Revival Field, Pig's Eye Landfill, St. Paul, MN, summer 1991</a:t>
            </a:r>
            <a:endParaRPr lang="en-US" dirty="0"/>
          </a:p>
        </p:txBody>
      </p:sp>
      <p:sp>
        <p:nvSpPr>
          <p:cNvPr id="4" name="Slide Number Placeholder 3"/>
          <p:cNvSpPr>
            <a:spLocks noGrp="1"/>
          </p:cNvSpPr>
          <p:nvPr>
            <p:ph type="sldNum" sz="quarter" idx="10"/>
          </p:nvPr>
        </p:nvSpPr>
        <p:spPr/>
        <p:txBody>
          <a:bodyPr/>
          <a:lstStyle/>
          <a:p>
            <a:fld id="{C1CF7521-02B2-E647-A62B-1F84508E3CF4}" type="slidenum">
              <a:rPr lang="en-US" smtClean="0"/>
              <a:pPr/>
              <a:t>42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CF7521-02B2-E647-A62B-1F84508E3CF4}" type="slidenum">
              <a:rPr lang="en-US" smtClean="0"/>
              <a:pPr/>
              <a:t>43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CF7521-02B2-E647-A62B-1F84508E3CF4}" type="slidenum">
              <a:rPr lang="en-US" smtClean="0"/>
              <a:pPr/>
              <a:t>44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CF7521-02B2-E647-A62B-1F84508E3CF4}" type="slidenum">
              <a:rPr lang="en-US" smtClean="0"/>
              <a:pPr/>
              <a:t>45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CF7521-02B2-E647-A62B-1F84508E3CF4}" type="slidenum">
              <a:rPr lang="en-US" smtClean="0"/>
              <a:pPr/>
              <a:t>46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would you like the federal government</a:t>
            </a:r>
            <a:r>
              <a:rPr lang="en-US" baseline="0" dirty="0" smtClean="0"/>
              <a:t> to match.  Truck load was brought to  Congress as political action</a:t>
            </a:r>
            <a:endParaRPr lang="en-US" dirty="0"/>
          </a:p>
        </p:txBody>
      </p:sp>
      <p:sp>
        <p:nvSpPr>
          <p:cNvPr id="4" name="Slide Number Placeholder 3"/>
          <p:cNvSpPr>
            <a:spLocks noGrp="1"/>
          </p:cNvSpPr>
          <p:nvPr>
            <p:ph type="sldNum" sz="quarter" idx="10"/>
          </p:nvPr>
        </p:nvSpPr>
        <p:spPr/>
        <p:txBody>
          <a:bodyPr/>
          <a:lstStyle/>
          <a:p>
            <a:fld id="{C1CF7521-02B2-E647-A62B-1F84508E3CF4}" type="slidenum">
              <a:rPr lang="en-US" smtClean="0"/>
              <a:pPr/>
              <a:t>47</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1CF7521-02B2-E647-A62B-1F84508E3CF4}" type="slidenum">
              <a:rPr lang="en-US" smtClean="0"/>
              <a:pPr/>
              <a:t>48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Miwon</a:t>
            </a:r>
            <a:r>
              <a:rPr lang="en-US" baseline="0" dirty="0" smtClean="0"/>
              <a:t> Kwon summarizes today’s public art</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54</a:t>
            </a:fld>
            <a:endParaRPr lang="en-US"/>
          </a:p>
        </p:txBody>
      </p:sp>
    </p:spTree>
    <p:extLst>
      <p:ext uri="{BB962C8B-B14F-4D97-AF65-F5344CB8AC3E}">
        <p14:creationId xmlns:p14="http://schemas.microsoft.com/office/powerpoint/2010/main" val="21278384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80 % pollutants in Hudson River are from street runoff</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58</a:t>
            </a:fld>
            <a:endParaRPr lang="en-US"/>
          </a:p>
        </p:txBody>
      </p:sp>
    </p:spTree>
    <p:extLst>
      <p:ext uri="{BB962C8B-B14F-4D97-AF65-F5344CB8AC3E}">
        <p14:creationId xmlns:p14="http://schemas.microsoft.com/office/powerpoint/2010/main" val="1536697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OOZ (Zoo backwards)</a:t>
            </a:r>
          </a:p>
          <a:p>
            <a:r>
              <a:rPr lang="en-US" dirty="0" smtClean="0"/>
              <a:t>Unlike the traditional zoo this is place where the animals remain by choice, a zoo without cages. Like a traditional zoo, it is a series of sites where animals and humans interact. However, the interactions at an </a:t>
            </a:r>
            <a:r>
              <a:rPr lang="en-US" dirty="0" smtClean="0">
                <a:hlinkClick r:id="rId3"/>
              </a:rPr>
              <a:t>OOZ</a:t>
            </a:r>
            <a:r>
              <a:rPr lang="en-US" dirty="0" smtClean="0"/>
              <a:t> site differ from that of a Zoo. </a:t>
            </a:r>
            <a:r>
              <a:rPr lang="en-US" dirty="0" err="1" smtClean="0"/>
              <a:t>Ooz</a:t>
            </a:r>
            <a:r>
              <a:rPr lang="en-US" dirty="0" smtClean="0"/>
              <a:t> is interactive in that it provides human a set of actions, the animals provide reactions and these couplets add to a collective pool of observations. The human/animal interface has two components: 1) an architecture of reciprocity, i.e. any action you can direct at the animal, they can direct at you and 2) an information architecture of collective observation and interpretation.</a:t>
            </a:r>
          </a:p>
          <a:p>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60</a:t>
            </a:fld>
            <a:endParaRPr lang="en-US"/>
          </a:p>
        </p:txBody>
      </p:sp>
    </p:spTree>
    <p:extLst>
      <p:ext uri="{BB962C8B-B14F-4D97-AF65-F5344CB8AC3E}">
        <p14:creationId xmlns:p14="http://schemas.microsoft.com/office/powerpoint/2010/main" val="2684633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Do you see the room now?</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5</a:t>
            </a:fld>
            <a:endParaRPr lang="en-US"/>
          </a:p>
        </p:txBody>
      </p:sp>
    </p:spTree>
    <p:extLst>
      <p:ext uri="{BB962C8B-B14F-4D97-AF65-F5344CB8AC3E}">
        <p14:creationId xmlns:p14="http://schemas.microsoft.com/office/powerpoint/2010/main" val="3384150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Stripes</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7</a:t>
            </a:fld>
            <a:endParaRPr lang="en-US"/>
          </a:p>
        </p:txBody>
      </p:sp>
    </p:spTree>
    <p:extLst>
      <p:ext uri="{BB962C8B-B14F-4D97-AF65-F5344CB8AC3E}">
        <p14:creationId xmlns:p14="http://schemas.microsoft.com/office/powerpoint/2010/main" val="4248787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spcBef>
                <a:spcPct val="0"/>
              </a:spcBef>
            </a:pPr>
            <a:endParaRPr lang="en-US">
              <a:latin typeface="Calibri" charset="0"/>
              <a:ea typeface="ＭＳ Ｐゴシック" charset="0"/>
            </a:endParaRP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75AD6C4-3179-5E46-9280-5B313DE830A1}" type="slidenum">
              <a:rPr lang="en-US">
                <a:latin typeface="Calibri" charset="0"/>
              </a:rPr>
              <a:pPr eaLnBrk="1" hangingPunct="1"/>
              <a:t>8</a:t>
            </a:fld>
            <a:endParaRPr lang="en-US">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spcBef>
                <a:spcPct val="0"/>
              </a:spcBef>
            </a:pPr>
            <a:endParaRPr lang="en-US">
              <a:latin typeface="Calibri" charset="0"/>
              <a:ea typeface="ＭＳ Ｐゴシック" charset="0"/>
            </a:endParaRP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7B8DE9E2-8C6E-B842-852B-14BD3F6AEC76}" type="slidenum">
              <a:rPr lang="en-US">
                <a:latin typeface="Calibri" charset="0"/>
              </a:rPr>
              <a:pPr eaLnBrk="1" hangingPunct="1"/>
              <a:t>9</a:t>
            </a:fld>
            <a:endParaRPr lang="en-US">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12</a:t>
            </a:fld>
            <a:endParaRPr lang="en-US"/>
          </a:p>
        </p:txBody>
      </p:sp>
    </p:spTree>
    <p:extLst>
      <p:ext uri="{BB962C8B-B14F-4D97-AF65-F5344CB8AC3E}">
        <p14:creationId xmlns:p14="http://schemas.microsoft.com/office/powerpoint/2010/main" val="1484013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Artist completely dominates the space, yet causes you to see the space</a:t>
            </a:r>
            <a:r>
              <a:rPr lang="en-US" baseline="0" dirty="0" smtClean="0"/>
              <a:t> at the same time.</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13</a:t>
            </a:fld>
            <a:endParaRPr lang="en-US"/>
          </a:p>
        </p:txBody>
      </p:sp>
    </p:spTree>
    <p:extLst>
      <p:ext uri="{BB962C8B-B14F-4D97-AF65-F5344CB8AC3E}">
        <p14:creationId xmlns:p14="http://schemas.microsoft.com/office/powerpoint/2010/main" val="4123999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History</a:t>
            </a:r>
            <a:r>
              <a:rPr lang="en-US" baseline="0" dirty="0" smtClean="0"/>
              <a:t> of Public Art</a:t>
            </a:r>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14</a:t>
            </a:fld>
            <a:endParaRPr lang="en-US"/>
          </a:p>
        </p:txBody>
      </p:sp>
    </p:spTree>
    <p:extLst>
      <p:ext uri="{BB962C8B-B14F-4D97-AF65-F5344CB8AC3E}">
        <p14:creationId xmlns:p14="http://schemas.microsoft.com/office/powerpoint/2010/main" val="2615827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recreated</a:t>
            </a:r>
          </a:p>
          <a:p>
            <a:endParaRPr lang="en-US" dirty="0"/>
          </a:p>
        </p:txBody>
      </p:sp>
      <p:sp>
        <p:nvSpPr>
          <p:cNvPr id="4" name="Slide Number Placeholder 3"/>
          <p:cNvSpPr>
            <a:spLocks noGrp="1"/>
          </p:cNvSpPr>
          <p:nvPr>
            <p:ph type="sldNum" sz="quarter" idx="10"/>
          </p:nvPr>
        </p:nvSpPr>
        <p:spPr/>
        <p:txBody>
          <a:bodyPr/>
          <a:lstStyle/>
          <a:p>
            <a:fld id="{29CBAD49-385A-B840-BB0A-BBC322FBE5A7}" type="slidenum">
              <a:rPr lang="en-US" smtClean="0"/>
              <a:t>23</a:t>
            </a:fld>
            <a:endParaRPr lang="en-US"/>
          </a:p>
        </p:txBody>
      </p:sp>
    </p:spTree>
    <p:extLst>
      <p:ext uri="{BB962C8B-B14F-4D97-AF65-F5344CB8AC3E}">
        <p14:creationId xmlns:p14="http://schemas.microsoft.com/office/powerpoint/2010/main" val="81959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1/14/17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1/14/17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1/14/17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1/14/17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BFECD78-3C8E-49F2-8FAB-59489D168ABB}" type="datetimeFigureOut">
              <a:rPr lang="en-US" smtClean="0"/>
              <a:t>1/14/17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1/14/17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1/14/17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1/14/17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1/14/17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1/14/17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BFECD78-3C8E-49F2-8FAB-59489D168ABB}" type="datetimeFigureOut">
              <a:rPr lang="en-US" smtClean="0"/>
              <a:t>1/14/17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FB56013-B943-42BA-886F-6F9D4EB85E9D}" type="slidenum">
              <a:rPr lang="en-US" smtClean="0"/>
              <a:t>‹#›</a:t>
            </a:fld>
            <a:endParaRPr lang="en-US" dirty="0"/>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1/14/17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a:t>
            </a:fld>
            <a:endParaRPr lang="en-US" dirty="0"/>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20.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youtube.com/watch?v=CPk3ObBJSgM&amp;list=PL6013D30585793797&amp;index=1"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8.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em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0.jpeg"/></Relationships>
</file>

<file path=ppt/slides/_rels/slide43.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3.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4.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5.jpeg"/></Relationships>
</file>

<file path=ppt/slides/_rels/slide47.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8.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hyperlink" Target="http://www.pbs.org/art21/watch-now/segment-krzysztof-wodiczko-in-power" TargetMode="External"/><Relationship Id="rId3" Type="http://schemas.openxmlformats.org/officeDocument/2006/relationships/image" Target="../media/image52.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jpg"/><Relationship Id="rId3" Type="http://schemas.openxmlformats.org/officeDocument/2006/relationships/image" Target="../media/image54.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pbs.org/art21/watch-now/segment-mark-dion-in-ecology" TargetMode="External"/><Relationship Id="rId3" Type="http://schemas.openxmlformats.org/officeDocument/2006/relationships/image" Target="../media/image55.jpg"/></Relationships>
</file>

<file path=ppt/slides/_rels/slide57.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hyperlink" Target="http://nataliejeremijenko.com/portfolio/" TargetMode="External"/><Relationship Id="rId1" Type="http://schemas.openxmlformats.org/officeDocument/2006/relationships/slideLayout" Target="../slideLayouts/slideLayout2.xml"/><Relationship Id="rId2" Type="http://schemas.openxmlformats.org/officeDocument/2006/relationships/image" Target="../media/image56.png"/></Relationships>
</file>

<file path=ppt/slides/_rels/slide58.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6" Type="http://schemas.openxmlformats.org/officeDocument/2006/relationships/image" Target="../media/image61.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59.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1" Type="http://schemas.openxmlformats.org/officeDocument/2006/relationships/slideLayout" Target="../slideLayouts/slideLayout2.xml"/><Relationship Id="rId2" Type="http://schemas.openxmlformats.org/officeDocument/2006/relationships/image" Target="../media/image6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60.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67.png"/><Relationship Id="rId6"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61.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5" Type="http://schemas.openxmlformats.org/officeDocument/2006/relationships/image" Target="../media/image72.png"/><Relationship Id="rId1" Type="http://schemas.openxmlformats.org/officeDocument/2006/relationships/slideLayout" Target="../slideLayouts/slideLayout2.xml"/><Relationship Id="rId2" Type="http://schemas.openxmlformats.org/officeDocument/2006/relationships/image" Target="../media/image6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ted.com/talks/natalie_jeremijenko_the_art_of_the_eco_mindshift.html" TargetMode="External"/><Relationship Id="rId3" Type="http://schemas.openxmlformats.org/officeDocument/2006/relationships/hyperlink" Target="http://www.nyu.edu/projects/xdesign/" TargetMode="Externa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clui.org/section/programs" TargetMode="External"/><Relationship Id="rId3" Type="http://schemas.openxmlformats.org/officeDocument/2006/relationships/image" Target="../media/image73.jp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imparch.org/" TargetMode="External"/><Relationship Id="rId3" Type="http://schemas.openxmlformats.org/officeDocument/2006/relationships/image" Target="../media/image7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6.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pn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34353" y="1090706"/>
            <a:ext cx="6719308" cy="4585870"/>
          </a:xfrm>
          <a:prstGeom prst="rect">
            <a:avLst/>
          </a:prstGeom>
          <a:noFill/>
        </p:spPr>
        <p:txBody>
          <a:bodyPr wrap="none" rtlCol="0">
            <a:spAutoFit/>
          </a:bodyPr>
          <a:lstStyle/>
          <a:p>
            <a:r>
              <a:rPr lang="en-US" sz="3200" dirty="0" smtClean="0"/>
              <a:t>One Place After Another: </a:t>
            </a:r>
          </a:p>
          <a:p>
            <a:r>
              <a:rPr lang="en-US" sz="3200" dirty="0" smtClean="0"/>
              <a:t>Site-Specific Art and Locational Identity</a:t>
            </a:r>
          </a:p>
          <a:p>
            <a:endParaRPr lang="en-US" dirty="0"/>
          </a:p>
          <a:p>
            <a:endParaRPr lang="en-US" dirty="0" smtClean="0"/>
          </a:p>
          <a:p>
            <a:r>
              <a:rPr lang="en-US" sz="2400" dirty="0" smtClean="0"/>
              <a:t>Miwon Kwon (2002)</a:t>
            </a:r>
          </a:p>
          <a:p>
            <a:endParaRPr lang="en-US" sz="2400" dirty="0" smtClean="0"/>
          </a:p>
          <a:p>
            <a:endParaRPr lang="en-US" sz="2400" dirty="0"/>
          </a:p>
          <a:p>
            <a:endParaRPr lang="en-US" sz="2400" dirty="0" smtClean="0"/>
          </a:p>
          <a:p>
            <a:endParaRPr lang="en-US" sz="2400" dirty="0"/>
          </a:p>
          <a:p>
            <a:endParaRPr lang="en-US" sz="2400" dirty="0" smtClean="0"/>
          </a:p>
          <a:p>
            <a:endParaRPr lang="en-US" sz="2400" dirty="0"/>
          </a:p>
          <a:p>
            <a:r>
              <a:rPr lang="en-US" sz="2400" dirty="0" smtClean="0"/>
              <a:t>overview</a:t>
            </a:r>
            <a:endParaRPr lang="en-US" sz="2400" dirty="0"/>
          </a:p>
        </p:txBody>
      </p:sp>
    </p:spTree>
    <p:extLst>
      <p:ext uri="{BB962C8B-B14F-4D97-AF65-F5344CB8AC3E}">
        <p14:creationId xmlns:p14="http://schemas.microsoft.com/office/powerpoint/2010/main" val="2883207558"/>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38805"/>
            <a:ext cx="9144000" cy="6057757"/>
          </a:xfrm>
          <a:prstGeom prst="rect">
            <a:avLst/>
          </a:prstGeom>
        </p:spPr>
      </p:pic>
    </p:spTree>
    <p:extLst>
      <p:ext uri="{BB962C8B-B14F-4D97-AF65-F5344CB8AC3E}">
        <p14:creationId xmlns:p14="http://schemas.microsoft.com/office/powerpoint/2010/main" val="2589174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1" descr="Whitin and Beyond the Frame, 1973, Buren.jpg"/>
          <p:cNvPicPr>
            <a:picLocks noGrp="1" noChangeAspect="1"/>
          </p:cNvPicPr>
          <p:nvPr isPhoto="1"/>
        </p:nvPicPr>
        <p:blipFill>
          <a:blip r:embed="rId2" cstate="print">
            <a:lum contrast="10000"/>
            <a:extLst>
              <a:ext uri="{28A0092B-C50C-407E-A947-70E740481C1C}">
                <a14:useLocalDpi xmlns:a14="http://schemas.microsoft.com/office/drawing/2010/main"/>
              </a:ext>
            </a:extLst>
          </a:blip>
          <a:srcRect/>
          <a:stretch>
            <a:fillRect/>
          </a:stretch>
        </p:blipFill>
        <p:spPr bwMode="auto">
          <a:xfrm>
            <a:off x="228600" y="228600"/>
            <a:ext cx="86868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2"/>
          <p:cNvSpPr>
            <a:spLocks noChangeArrowheads="1"/>
          </p:cNvSpPr>
          <p:nvPr/>
        </p:nvSpPr>
        <p:spPr bwMode="auto">
          <a:xfrm>
            <a:off x="5334000" y="6488113"/>
            <a:ext cx="3571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atin typeface="Calibri" charset="0"/>
              </a:rPr>
              <a:t>Within and Beyond the Frame, 1973</a:t>
            </a:r>
          </a:p>
        </p:txBody>
      </p:sp>
    </p:spTree>
    <p:extLst>
      <p:ext uri="{BB962C8B-B14F-4D97-AF65-F5344CB8AC3E}">
        <p14:creationId xmlns:p14="http://schemas.microsoft.com/office/powerpoint/2010/main" val="130871502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 descr="Points of View or Corridorscope, 1983, Buren.jpg"/>
          <p:cNvPicPr>
            <a:picLocks noGrp="1" noChangeAspect="1"/>
          </p:cNvPicPr>
          <p:nvPr isPhoto="1"/>
        </p:nvPicPr>
        <p:blipFill>
          <a:blip r:embed="rId3">
            <a:lum contrast="10000"/>
            <a:extLst>
              <a:ext uri="{28A0092B-C50C-407E-A947-70E740481C1C}">
                <a14:useLocalDpi xmlns:a14="http://schemas.microsoft.com/office/drawing/2010/main"/>
              </a:ext>
            </a:extLst>
          </a:blip>
          <a:srcRect/>
          <a:stretch>
            <a:fillRect/>
          </a:stretch>
        </p:blipFill>
        <p:spPr bwMode="auto">
          <a:xfrm>
            <a:off x="0" y="776288"/>
            <a:ext cx="9144000" cy="53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162583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descr="Buren.jp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57584" y="-61954"/>
            <a:ext cx="7652163" cy="705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8191780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82705" y="569259"/>
            <a:ext cx="8029388" cy="4525963"/>
          </a:xfrm>
        </p:spPr>
        <p:txBody>
          <a:bodyPr/>
          <a:lstStyle/>
          <a:p>
            <a:pPr marL="0" indent="0">
              <a:buNone/>
            </a:pPr>
            <a:r>
              <a:rPr lang="en-US" dirty="0" smtClean="0"/>
              <a:t>Paradigms of site specificity:</a:t>
            </a:r>
          </a:p>
          <a:p>
            <a:pPr marL="0" indent="0">
              <a:buNone/>
            </a:pPr>
            <a:r>
              <a:rPr lang="en-US" sz="1800" dirty="0" smtClean="0"/>
              <a:t>(not strictly chronological)</a:t>
            </a:r>
          </a:p>
          <a:p>
            <a:pPr marL="0" indent="0">
              <a:buNone/>
            </a:pPr>
            <a:endParaRPr lang="en-US" sz="2200" dirty="0" smtClean="0"/>
          </a:p>
          <a:p>
            <a:pPr marL="514350" indent="-514350">
              <a:buAutoNum type="arabicPeriod"/>
            </a:pPr>
            <a:r>
              <a:rPr lang="en-US" sz="2200" dirty="0" smtClean="0"/>
              <a:t>Phenomenological</a:t>
            </a:r>
          </a:p>
          <a:p>
            <a:pPr marL="514350" indent="-514350">
              <a:buAutoNum type="arabicPeriod"/>
            </a:pPr>
            <a:r>
              <a:rPr lang="en-US" sz="2200" dirty="0" smtClean="0"/>
              <a:t>Social/Institutional</a:t>
            </a:r>
          </a:p>
          <a:p>
            <a:pPr marL="514350" indent="-514350">
              <a:buAutoNum type="arabicPeriod"/>
            </a:pPr>
            <a:r>
              <a:rPr lang="en-US" sz="2200" dirty="0" smtClean="0"/>
              <a:t>Discursive</a:t>
            </a:r>
          </a:p>
          <a:p>
            <a:pPr marL="0" indent="0">
              <a:buNone/>
            </a:pPr>
            <a:endParaRPr lang="en-US" dirty="0" smtClean="0"/>
          </a:p>
        </p:txBody>
      </p:sp>
    </p:spTree>
    <p:extLst>
      <p:ext uri="{BB962C8B-B14F-4D97-AF65-F5344CB8AC3E}">
        <p14:creationId xmlns:p14="http://schemas.microsoft.com/office/powerpoint/2010/main" val="103454284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8823" y="508000"/>
            <a:ext cx="8367059" cy="3893373"/>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n-US" sz="3200" dirty="0" smtClean="0"/>
              <a:t>Phenomenological </a:t>
            </a:r>
          </a:p>
          <a:p>
            <a:r>
              <a:rPr lang="en-US" dirty="0" smtClean="0"/>
              <a:t>(to know through senses, rather than through thought)</a:t>
            </a:r>
          </a:p>
          <a:p>
            <a:endParaRPr lang="en-US" sz="2100" dirty="0"/>
          </a:p>
          <a:p>
            <a:r>
              <a:rPr lang="en-US" sz="2200" b="1" dirty="0" smtClean="0"/>
              <a:t>Art in Public Spaces </a:t>
            </a:r>
            <a:r>
              <a:rPr lang="en-US" sz="2200" dirty="0" smtClean="0"/>
              <a:t>( 1960s &amp; 1970s) NEA definitions</a:t>
            </a:r>
            <a:endParaRPr lang="en-US" sz="2200" dirty="0"/>
          </a:p>
          <a:p>
            <a:pPr marL="342900" indent="-342900">
              <a:buFontTx/>
              <a:buChar char="-"/>
            </a:pPr>
            <a:r>
              <a:rPr lang="en-US" sz="2200" dirty="0" smtClean="0"/>
              <a:t>modernist </a:t>
            </a:r>
            <a:r>
              <a:rPr lang="en-US" sz="2200" dirty="0"/>
              <a:t>abstract </a:t>
            </a:r>
            <a:r>
              <a:rPr lang="en-US" sz="2200" dirty="0" smtClean="0"/>
              <a:t>sculpture </a:t>
            </a:r>
            <a:endParaRPr lang="en-US" sz="2200" dirty="0"/>
          </a:p>
          <a:p>
            <a:pPr marL="342900" indent="-342900">
              <a:buFontTx/>
              <a:buChar char="-"/>
            </a:pPr>
            <a:r>
              <a:rPr lang="en-US" sz="2200" dirty="0" smtClean="0"/>
              <a:t>enlarged replicas of works from artist studio or in museum collection</a:t>
            </a:r>
          </a:p>
          <a:p>
            <a:pPr marL="342900" indent="-342900">
              <a:buFontTx/>
              <a:buChar char="-"/>
            </a:pPr>
            <a:r>
              <a:rPr lang="en-US" sz="2200" dirty="0"/>
              <a:t>s</a:t>
            </a:r>
            <a:r>
              <a:rPr lang="en-US" sz="2200" dirty="0" smtClean="0"/>
              <a:t>ignature, international, artist</a:t>
            </a:r>
          </a:p>
          <a:p>
            <a:pPr marL="342900" indent="-342900">
              <a:buFontTx/>
              <a:buChar char="-"/>
            </a:pPr>
            <a:r>
              <a:rPr lang="en-US" sz="2200" dirty="0" smtClean="0"/>
              <a:t>no apparent relation to site (“plop art”)</a:t>
            </a:r>
          </a:p>
          <a:p>
            <a:pPr marL="342900" indent="-342900">
              <a:buFontTx/>
              <a:buChar char="-"/>
            </a:pPr>
            <a:r>
              <a:rPr lang="en-US" sz="2200" dirty="0" smtClean="0"/>
              <a:t>Henri Moore, “ if you need to change the sculpture for a site, there is something wrong with the sculpture”</a:t>
            </a:r>
          </a:p>
          <a:p>
            <a:endParaRPr lang="en-US" sz="2200" dirty="0" smtClean="0"/>
          </a:p>
        </p:txBody>
      </p:sp>
    </p:spTree>
    <p:extLst>
      <p:ext uri="{BB962C8B-B14F-4D97-AF65-F5344CB8AC3E}">
        <p14:creationId xmlns:p14="http://schemas.microsoft.com/office/powerpoint/2010/main" val="340997002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SAMU-NOGUCHI-8.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8375" y="354195"/>
            <a:ext cx="4445000" cy="5935459"/>
          </a:xfrm>
          <a:prstGeom prst="rect">
            <a:avLst/>
          </a:prstGeom>
        </p:spPr>
      </p:pic>
      <p:sp>
        <p:nvSpPr>
          <p:cNvPr id="5" name="TextBox 4"/>
          <p:cNvSpPr txBox="1"/>
          <p:nvPr/>
        </p:nvSpPr>
        <p:spPr>
          <a:xfrm>
            <a:off x="127000" y="6451084"/>
            <a:ext cx="4229869" cy="369332"/>
          </a:xfrm>
          <a:prstGeom prst="rect">
            <a:avLst/>
          </a:prstGeom>
          <a:noFill/>
        </p:spPr>
        <p:txBody>
          <a:bodyPr wrap="none" rtlCol="0">
            <a:spAutoFit/>
          </a:bodyPr>
          <a:lstStyle/>
          <a:p>
            <a:r>
              <a:rPr lang="en-US" dirty="0" err="1" smtClean="0"/>
              <a:t>Ishamu</a:t>
            </a:r>
            <a:r>
              <a:rPr lang="en-US" dirty="0" smtClean="0"/>
              <a:t> Noguchi, Red Cube, New York 1968</a:t>
            </a:r>
            <a:endParaRPr lang="en-US" dirty="0"/>
          </a:p>
        </p:txBody>
      </p:sp>
    </p:spTree>
    <p:extLst>
      <p:ext uri="{BB962C8B-B14F-4D97-AF65-F5344CB8AC3E}">
        <p14:creationId xmlns:p14="http://schemas.microsoft.com/office/powerpoint/2010/main" val="384508505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exander_Calder___Federa-Alexander_Calder_Flamingo-20000000001565637-500x375.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6125" y="269875"/>
            <a:ext cx="7588250" cy="5691188"/>
          </a:xfrm>
          <a:prstGeom prst="rect">
            <a:avLst/>
          </a:prstGeom>
        </p:spPr>
      </p:pic>
      <p:sp>
        <p:nvSpPr>
          <p:cNvPr id="3" name="TextBox 2"/>
          <p:cNvSpPr txBox="1"/>
          <p:nvPr/>
        </p:nvSpPr>
        <p:spPr>
          <a:xfrm>
            <a:off x="632439" y="6218793"/>
            <a:ext cx="7789737" cy="369332"/>
          </a:xfrm>
          <a:prstGeom prst="rect">
            <a:avLst/>
          </a:prstGeom>
          <a:noFill/>
        </p:spPr>
        <p:txBody>
          <a:bodyPr wrap="none" rtlCol="0">
            <a:spAutoFit/>
          </a:bodyPr>
          <a:lstStyle/>
          <a:p>
            <a:r>
              <a:rPr lang="en-US" dirty="0" smtClean="0"/>
              <a:t>Alexander Calder, Flamingo, </a:t>
            </a:r>
            <a:r>
              <a:rPr lang="en-US" dirty="0"/>
              <a:t>C</a:t>
            </a:r>
            <a:r>
              <a:rPr lang="en-US" dirty="0" smtClean="0"/>
              <a:t>hicago  federal building plaza, </a:t>
            </a:r>
            <a:r>
              <a:rPr lang="en-US" dirty="0" err="1" smtClean="0"/>
              <a:t>Mies</a:t>
            </a:r>
            <a:r>
              <a:rPr lang="en-US" dirty="0" smtClean="0"/>
              <a:t> Van der </a:t>
            </a:r>
            <a:r>
              <a:rPr lang="en-US" dirty="0" err="1" smtClean="0"/>
              <a:t>Rohe</a:t>
            </a:r>
            <a:endParaRPr lang="en-US" dirty="0"/>
          </a:p>
        </p:txBody>
      </p:sp>
    </p:spTree>
    <p:extLst>
      <p:ext uri="{BB962C8B-B14F-4D97-AF65-F5344CB8AC3E}">
        <p14:creationId xmlns:p14="http://schemas.microsoft.com/office/powerpoint/2010/main" val="295227778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24125" y="571500"/>
            <a:ext cx="40957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365125" y="6345793"/>
            <a:ext cx="4089205" cy="369332"/>
          </a:xfrm>
          <a:prstGeom prst="rect">
            <a:avLst/>
          </a:prstGeom>
          <a:noFill/>
        </p:spPr>
        <p:txBody>
          <a:bodyPr wrap="none" rtlCol="0">
            <a:spAutoFit/>
          </a:bodyPr>
          <a:lstStyle/>
          <a:p>
            <a:r>
              <a:rPr lang="en-US" dirty="0" smtClean="0"/>
              <a:t>Claus </a:t>
            </a:r>
            <a:r>
              <a:rPr lang="en-US" dirty="0" err="1" smtClean="0"/>
              <a:t>Oldenberg</a:t>
            </a:r>
            <a:r>
              <a:rPr lang="en-US" dirty="0" smtClean="0"/>
              <a:t>, Cologne Germany, 2001</a:t>
            </a:r>
            <a:endParaRPr lang="en-US" dirty="0"/>
          </a:p>
        </p:txBody>
      </p:sp>
    </p:spTree>
    <p:extLst>
      <p:ext uri="{BB962C8B-B14F-4D97-AF65-F5344CB8AC3E}">
        <p14:creationId xmlns:p14="http://schemas.microsoft.com/office/powerpoint/2010/main" val="189252279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3287" y="523875"/>
            <a:ext cx="8440837" cy="568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50875" y="6413500"/>
            <a:ext cx="5314275" cy="369332"/>
          </a:xfrm>
          <a:prstGeom prst="rect">
            <a:avLst/>
          </a:prstGeom>
          <a:noFill/>
        </p:spPr>
        <p:txBody>
          <a:bodyPr wrap="none" rtlCol="0">
            <a:spAutoFit/>
          </a:bodyPr>
          <a:lstStyle/>
          <a:p>
            <a:r>
              <a:rPr lang="en-US" dirty="0" err="1" smtClean="0"/>
              <a:t>Oldenbert</a:t>
            </a:r>
            <a:r>
              <a:rPr lang="en-US" dirty="0" smtClean="0"/>
              <a:t>, </a:t>
            </a:r>
            <a:r>
              <a:rPr lang="en-US" dirty="0" err="1" smtClean="0"/>
              <a:t>Spoonbridge</a:t>
            </a:r>
            <a:r>
              <a:rPr lang="en-US" dirty="0" smtClean="0"/>
              <a:t> and Cherry, Minneapolis 1998</a:t>
            </a:r>
            <a:endParaRPr lang="en-US" dirty="0"/>
          </a:p>
        </p:txBody>
      </p:sp>
    </p:spTree>
    <p:extLst>
      <p:ext uri="{BB962C8B-B14F-4D97-AF65-F5344CB8AC3E}">
        <p14:creationId xmlns:p14="http://schemas.microsoft.com/office/powerpoint/2010/main" val="101437284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4118" y="732118"/>
            <a:ext cx="8441764" cy="584776"/>
          </a:xfrm>
          <a:prstGeom prst="rect">
            <a:avLst/>
          </a:prstGeom>
          <a:noFill/>
        </p:spPr>
        <p:txBody>
          <a:bodyPr wrap="square" rtlCol="0">
            <a:spAutoFit/>
          </a:bodyPr>
          <a:lstStyle/>
          <a:p>
            <a:r>
              <a:rPr lang="en-US" sz="3200" dirty="0" smtClean="0"/>
              <a:t>Minimalism and Conceptualism (1960s &amp; 70s)</a:t>
            </a:r>
            <a:endParaRPr lang="en-US" sz="3200" dirty="0"/>
          </a:p>
        </p:txBody>
      </p:sp>
      <p:sp>
        <p:nvSpPr>
          <p:cNvPr id="3" name="TextBox 2"/>
          <p:cNvSpPr txBox="1"/>
          <p:nvPr/>
        </p:nvSpPr>
        <p:spPr>
          <a:xfrm>
            <a:off x="448235" y="1807882"/>
            <a:ext cx="7948706" cy="1446550"/>
          </a:xfrm>
          <a:prstGeom prst="rect">
            <a:avLst/>
          </a:prstGeom>
          <a:noFill/>
        </p:spPr>
        <p:txBody>
          <a:bodyPr wrap="square" rtlCol="0">
            <a:spAutoFit/>
          </a:bodyPr>
          <a:lstStyle/>
          <a:p>
            <a:pPr marL="342900" indent="-342900">
              <a:buFontTx/>
              <a:buChar char="-"/>
            </a:pPr>
            <a:r>
              <a:rPr lang="en-US" sz="2200" dirty="0" smtClean="0"/>
              <a:t>Art about the physical condition of the museum</a:t>
            </a:r>
          </a:p>
          <a:p>
            <a:pPr marL="342900" indent="-342900">
              <a:buFontTx/>
              <a:buChar char="-"/>
            </a:pPr>
            <a:r>
              <a:rPr lang="en-US" sz="2200" dirty="0" smtClean="0"/>
              <a:t>Exposed the museum as a container for an ideological agenda</a:t>
            </a:r>
          </a:p>
          <a:p>
            <a:pPr marL="342900" indent="-342900">
              <a:buFontTx/>
              <a:buChar char="-"/>
            </a:pPr>
            <a:r>
              <a:rPr lang="en-US" sz="2200" dirty="0" smtClean="0"/>
              <a:t>The first art to merge with LITERAL  space </a:t>
            </a:r>
            <a:endParaRPr lang="en-US" sz="2200" dirty="0"/>
          </a:p>
          <a:p>
            <a:pPr marL="342900" indent="-342900">
              <a:buFontTx/>
              <a:buChar char="-"/>
            </a:pPr>
            <a:r>
              <a:rPr lang="en-US" sz="2200" dirty="0" smtClean="0"/>
              <a:t>Daniel </a:t>
            </a:r>
            <a:r>
              <a:rPr lang="en-US" sz="2200" dirty="0"/>
              <a:t>Buren, Hans </a:t>
            </a:r>
            <a:r>
              <a:rPr lang="en-US" sz="2200" dirty="0" err="1"/>
              <a:t>Haacke</a:t>
            </a:r>
            <a:r>
              <a:rPr lang="en-US" sz="2200" dirty="0"/>
              <a:t>, Mel </a:t>
            </a:r>
            <a:r>
              <a:rPr lang="en-US" sz="2200" dirty="0" err="1" smtClean="0"/>
              <a:t>Bocher</a:t>
            </a:r>
            <a:r>
              <a:rPr lang="en-US" sz="2200" dirty="0" smtClean="0"/>
              <a:t> </a:t>
            </a:r>
            <a:endParaRPr lang="en-US" sz="2200" dirty="0"/>
          </a:p>
        </p:txBody>
      </p:sp>
    </p:spTree>
    <p:extLst>
      <p:ext uri="{BB962C8B-B14F-4D97-AF65-F5344CB8AC3E}">
        <p14:creationId xmlns:p14="http://schemas.microsoft.com/office/powerpoint/2010/main" val="165350466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loud-gate-09_0114_melody-mudd2.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41503" y="613536"/>
            <a:ext cx="7919872" cy="5260213"/>
          </a:xfrm>
          <a:prstGeom prst="rect">
            <a:avLst/>
          </a:prstGeom>
        </p:spPr>
      </p:pic>
      <p:sp>
        <p:nvSpPr>
          <p:cNvPr id="3" name="TextBox 2"/>
          <p:cNvSpPr txBox="1"/>
          <p:nvPr/>
        </p:nvSpPr>
        <p:spPr>
          <a:xfrm>
            <a:off x="619125" y="6270625"/>
            <a:ext cx="4384959" cy="369332"/>
          </a:xfrm>
          <a:prstGeom prst="rect">
            <a:avLst/>
          </a:prstGeom>
          <a:noFill/>
        </p:spPr>
        <p:txBody>
          <a:bodyPr wrap="none" rtlCol="0">
            <a:spAutoFit/>
          </a:bodyPr>
          <a:lstStyle/>
          <a:p>
            <a:r>
              <a:rPr lang="en-US" dirty="0" err="1" smtClean="0"/>
              <a:t>Kapoor</a:t>
            </a:r>
            <a:r>
              <a:rPr lang="en-US" dirty="0" smtClean="0"/>
              <a:t>, Cloud Gate, Chicago, </a:t>
            </a:r>
            <a:r>
              <a:rPr lang="en-US" dirty="0" err="1" smtClean="0"/>
              <a:t>Millinium</a:t>
            </a:r>
            <a:r>
              <a:rPr lang="en-US" dirty="0" smtClean="0"/>
              <a:t> Park</a:t>
            </a:r>
            <a:endParaRPr lang="en-US" dirty="0"/>
          </a:p>
        </p:txBody>
      </p:sp>
    </p:spTree>
    <p:extLst>
      <p:ext uri="{BB962C8B-B14F-4D97-AF65-F5344CB8AC3E}">
        <p14:creationId xmlns:p14="http://schemas.microsoft.com/office/powerpoint/2010/main" val="271470317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1" descr="Untitled-39.jpg"/>
          <p:cNvPicPr>
            <a:picLocks noGrp="1" noChangeAspect="1"/>
          </p:cNvPicPr>
          <p:nvPr isPhoto="1"/>
        </p:nvPicPr>
        <p:blipFill>
          <a:blip r:embed="rId2">
            <a:extLst>
              <a:ext uri="{28A0092B-C50C-407E-A947-70E740481C1C}">
                <a14:useLocalDpi xmlns:a14="http://schemas.microsoft.com/office/drawing/2010/main"/>
              </a:ext>
            </a:extLst>
          </a:blip>
          <a:srcRect/>
          <a:stretch>
            <a:fillRect/>
          </a:stretch>
        </p:blipFill>
        <p:spPr bwMode="auto">
          <a:xfrm>
            <a:off x="0" y="228600"/>
            <a:ext cx="9144000" cy="606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3"/>
          <p:cNvSpPr>
            <a:spLocks noChangeArrowheads="1"/>
          </p:cNvSpPr>
          <p:nvPr/>
        </p:nvSpPr>
        <p:spPr bwMode="auto">
          <a:xfrm>
            <a:off x="152400" y="6411913"/>
            <a:ext cx="8915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atin typeface="Calibri" charset="0"/>
              </a:rPr>
              <a:t>Taratantara, 1999, pvc fabric</a:t>
            </a:r>
          </a:p>
        </p:txBody>
      </p:sp>
    </p:spTree>
    <p:extLst>
      <p:ext uri="{BB962C8B-B14F-4D97-AF65-F5344CB8AC3E}">
        <p14:creationId xmlns:p14="http://schemas.microsoft.com/office/powerpoint/2010/main" val="289405413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1" descr="Untitled-38.jpg"/>
          <p:cNvPicPr>
            <a:picLocks noGrp="1" noChangeAspect="1"/>
          </p:cNvPicPr>
          <p:nvPr isPhoto="1"/>
        </p:nvPicPr>
        <p:blipFill>
          <a:blip r:embed="rId2">
            <a:extLst>
              <a:ext uri="{28A0092B-C50C-407E-A947-70E740481C1C}">
                <a14:useLocalDpi xmlns:a14="http://schemas.microsoft.com/office/drawing/2010/main"/>
              </a:ext>
            </a:extLst>
          </a:blip>
          <a:srcRect/>
          <a:stretch>
            <a:fillRect/>
          </a:stretch>
        </p:blipFill>
        <p:spPr bwMode="auto">
          <a:xfrm>
            <a:off x="1073150" y="0"/>
            <a:ext cx="49323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Rectangle 2"/>
          <p:cNvSpPr>
            <a:spLocks noChangeArrowheads="1"/>
          </p:cNvSpPr>
          <p:nvPr/>
        </p:nvSpPr>
        <p:spPr bwMode="auto">
          <a:xfrm>
            <a:off x="6402388" y="5316142"/>
            <a:ext cx="45720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dirty="0" err="1" smtClean="0">
                <a:latin typeface="Calibri" charset="0"/>
              </a:rPr>
              <a:t>Anish</a:t>
            </a:r>
            <a:r>
              <a:rPr lang="en-US" dirty="0" smtClean="0">
                <a:latin typeface="Calibri" charset="0"/>
              </a:rPr>
              <a:t> </a:t>
            </a:r>
            <a:r>
              <a:rPr lang="en-US" dirty="0" err="1" smtClean="0">
                <a:latin typeface="Calibri" charset="0"/>
              </a:rPr>
              <a:t>Kapoor</a:t>
            </a:r>
            <a:endParaRPr lang="en-US" dirty="0" smtClean="0">
              <a:latin typeface="Calibri" charset="0"/>
            </a:endParaRPr>
          </a:p>
          <a:p>
            <a:r>
              <a:rPr lang="en-US" dirty="0" err="1" smtClean="0">
                <a:latin typeface="Calibri" charset="0"/>
              </a:rPr>
              <a:t>Taratantara</a:t>
            </a:r>
            <a:r>
              <a:rPr lang="en-US" dirty="0">
                <a:latin typeface="Calibri" charset="0"/>
              </a:rPr>
              <a:t>, </a:t>
            </a:r>
            <a:r>
              <a:rPr lang="en-US" dirty="0" smtClean="0">
                <a:latin typeface="Calibri" charset="0"/>
              </a:rPr>
              <a:t>Baltic Art</a:t>
            </a:r>
          </a:p>
          <a:p>
            <a:r>
              <a:rPr lang="en-US" dirty="0" smtClean="0">
                <a:latin typeface="Calibri" charset="0"/>
              </a:rPr>
              <a:t>Center during renovation</a:t>
            </a:r>
          </a:p>
          <a:p>
            <a:r>
              <a:rPr lang="en-US" dirty="0" smtClean="0">
                <a:latin typeface="Calibri" charset="0"/>
              </a:rPr>
              <a:t>1999</a:t>
            </a:r>
            <a:r>
              <a:rPr lang="en-US" dirty="0">
                <a:latin typeface="Calibri" charset="0"/>
              </a:rPr>
              <a:t> </a:t>
            </a:r>
            <a:r>
              <a:rPr lang="en-US" dirty="0" smtClean="0">
                <a:latin typeface="Calibri" charset="0"/>
              </a:rPr>
              <a:t>PVC, </a:t>
            </a:r>
            <a:endParaRPr lang="en-US" dirty="0">
              <a:latin typeface="Calibri" charset="0"/>
            </a:endParaRPr>
          </a:p>
        </p:txBody>
      </p:sp>
    </p:spTree>
    <p:extLst>
      <p:ext uri="{BB962C8B-B14F-4D97-AF65-F5344CB8AC3E}">
        <p14:creationId xmlns:p14="http://schemas.microsoft.com/office/powerpoint/2010/main" val="80854888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 descr="Untitled-41.jpg"/>
          <p:cNvPicPr>
            <a:picLocks noGrp="1" noChangeAspect="1"/>
          </p:cNvPicPr>
          <p:nvPr isPhoto="1"/>
        </p:nvPicPr>
        <p:blipFill>
          <a:blip r:embed="rId3">
            <a:extLst>
              <a:ext uri="{28A0092B-C50C-407E-A947-70E740481C1C}">
                <a14:useLocalDpi xmlns:a14="http://schemas.microsoft.com/office/drawing/2010/main"/>
              </a:ext>
            </a:extLst>
          </a:blip>
          <a:srcRect/>
          <a:stretch>
            <a:fillRect/>
          </a:stretch>
        </p:blipFill>
        <p:spPr bwMode="auto">
          <a:xfrm>
            <a:off x="2120900" y="0"/>
            <a:ext cx="49006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Rectangle 2"/>
          <p:cNvSpPr>
            <a:spLocks noChangeArrowheads="1"/>
          </p:cNvSpPr>
          <p:nvPr/>
        </p:nvSpPr>
        <p:spPr bwMode="auto">
          <a:xfrm>
            <a:off x="7010400" y="6211888"/>
            <a:ext cx="4572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atin typeface="Calibri" charset="0"/>
              </a:rPr>
              <a:t>Taratantara, 1999</a:t>
            </a:r>
          </a:p>
          <a:p>
            <a:r>
              <a:rPr lang="en-US">
                <a:latin typeface="Calibri" charset="0"/>
              </a:rPr>
              <a:t>PVC</a:t>
            </a:r>
          </a:p>
        </p:txBody>
      </p:sp>
    </p:spTree>
    <p:extLst>
      <p:ext uri="{BB962C8B-B14F-4D97-AF65-F5344CB8AC3E}">
        <p14:creationId xmlns:p14="http://schemas.microsoft.com/office/powerpoint/2010/main" val="346186344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descr="Untitled-40.jpg"/>
          <p:cNvPicPr>
            <a:picLocks noGrp="1" noChangeAspect="1"/>
          </p:cNvPicPr>
          <p:nvPr isPhoto="1"/>
        </p:nvPicPr>
        <p:blipFill>
          <a:blip r:embed="rId2">
            <a:extLst>
              <a:ext uri="{28A0092B-C50C-407E-A947-70E740481C1C}">
                <a14:useLocalDpi xmlns:a14="http://schemas.microsoft.com/office/drawing/2010/main"/>
              </a:ext>
            </a:extLst>
          </a:blip>
          <a:srcRect/>
          <a:stretch>
            <a:fillRect/>
          </a:stretch>
        </p:blipFill>
        <p:spPr bwMode="auto">
          <a:xfrm>
            <a:off x="0" y="395288"/>
            <a:ext cx="9144000" cy="606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2"/>
          <p:cNvSpPr>
            <a:spLocks noChangeArrowheads="1"/>
          </p:cNvSpPr>
          <p:nvPr/>
        </p:nvSpPr>
        <p:spPr bwMode="auto">
          <a:xfrm>
            <a:off x="5562600" y="6410325"/>
            <a:ext cx="4572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400">
                <a:latin typeface="Calibri" charset="0"/>
              </a:rPr>
              <a:t>Taratantara, 1999</a:t>
            </a:r>
          </a:p>
          <a:p>
            <a:r>
              <a:rPr lang="en-US" sz="1400">
                <a:latin typeface="Calibri" charset="0"/>
              </a:rPr>
              <a:t>PVC</a:t>
            </a:r>
          </a:p>
        </p:txBody>
      </p:sp>
    </p:spTree>
    <p:extLst>
      <p:ext uri="{BB962C8B-B14F-4D97-AF65-F5344CB8AC3E}">
        <p14:creationId xmlns:p14="http://schemas.microsoft.com/office/powerpoint/2010/main" val="10818295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355385" y="2216329"/>
            <a:ext cx="8208898" cy="1231106"/>
          </a:xfrm>
          <a:prstGeom prst="rect">
            <a:avLst/>
          </a:prstGeom>
          <a:noFill/>
        </p:spPr>
        <p:txBody>
          <a:bodyPr wrap="none" rtlCol="0">
            <a:spAutoFit/>
          </a:bodyPr>
          <a:lstStyle/>
          <a:p>
            <a:pPr algn="ctr"/>
            <a:r>
              <a:rPr lang="en-US" sz="2200" dirty="0" smtClean="0">
                <a:solidFill>
                  <a:srgbClr val="000000"/>
                </a:solidFill>
              </a:rPr>
              <a:t>View video on </a:t>
            </a:r>
            <a:r>
              <a:rPr lang="en-US" sz="2200" dirty="0" err="1" smtClean="0">
                <a:solidFill>
                  <a:srgbClr val="000000"/>
                </a:solidFill>
              </a:rPr>
              <a:t>Anish</a:t>
            </a:r>
            <a:r>
              <a:rPr lang="en-US" sz="2200" dirty="0" smtClean="0">
                <a:solidFill>
                  <a:srgbClr val="000000"/>
                </a:solidFill>
              </a:rPr>
              <a:t> </a:t>
            </a:r>
            <a:r>
              <a:rPr lang="en-US" sz="2200" dirty="0" err="1" smtClean="0">
                <a:solidFill>
                  <a:srgbClr val="000000"/>
                </a:solidFill>
              </a:rPr>
              <a:t>Kapoor</a:t>
            </a:r>
            <a:r>
              <a:rPr lang="en-US" sz="2200" dirty="0" smtClean="0">
                <a:solidFill>
                  <a:srgbClr val="000000"/>
                </a:solidFill>
              </a:rPr>
              <a:t> online:</a:t>
            </a:r>
          </a:p>
          <a:p>
            <a:pPr algn="ctr"/>
            <a:endParaRPr lang="en-US" dirty="0">
              <a:solidFill>
                <a:srgbClr val="000000"/>
              </a:solidFill>
            </a:endParaRPr>
          </a:p>
          <a:p>
            <a:pPr algn="ctr"/>
            <a:r>
              <a:rPr lang="en-US" sz="1600" dirty="0">
                <a:solidFill>
                  <a:srgbClr val="000000"/>
                </a:solidFill>
                <a:latin typeface="Arial"/>
                <a:cs typeface="Arial"/>
                <a:hlinkClick r:id="rId2"/>
              </a:rPr>
              <a:t>http://www.youtube.com/watch?v=CPk3ObBJSgM&amp;list=PL6013D30585793797&amp;index=</a:t>
            </a:r>
            <a:r>
              <a:rPr lang="en-US" sz="1600" dirty="0" smtClean="0">
                <a:solidFill>
                  <a:srgbClr val="000000"/>
                </a:solidFill>
                <a:latin typeface="Arial"/>
                <a:cs typeface="Arial"/>
                <a:hlinkClick r:id="rId2"/>
              </a:rPr>
              <a:t>1</a:t>
            </a:r>
            <a:endParaRPr lang="en-US" sz="1600" dirty="0" smtClean="0">
              <a:solidFill>
                <a:srgbClr val="000000"/>
              </a:solidFill>
              <a:latin typeface="Arial"/>
              <a:cs typeface="Arial"/>
            </a:endParaRPr>
          </a:p>
          <a:p>
            <a:pPr algn="ctr"/>
            <a:endParaRPr lang="en-US" dirty="0">
              <a:solidFill>
                <a:srgbClr val="000000"/>
              </a:solidFill>
            </a:endParaRPr>
          </a:p>
        </p:txBody>
      </p:sp>
    </p:spTree>
    <p:extLst>
      <p:ext uri="{BB962C8B-B14F-4D97-AF65-F5344CB8AC3E}">
        <p14:creationId xmlns:p14="http://schemas.microsoft.com/office/powerpoint/2010/main" val="80706265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8823" y="508000"/>
            <a:ext cx="8367059" cy="3570208"/>
          </a:xfrm>
          <a:prstGeom prst="rect">
            <a:avLst/>
          </a:prstGeom>
        </p:spPr>
        <p:style>
          <a:lnRef idx="1">
            <a:schemeClr val="dk1"/>
          </a:lnRef>
          <a:fillRef idx="3">
            <a:schemeClr val="dk1"/>
          </a:fillRef>
          <a:effectRef idx="2">
            <a:schemeClr val="dk1"/>
          </a:effectRef>
          <a:fontRef idx="minor">
            <a:schemeClr val="lt1"/>
          </a:fontRef>
        </p:style>
        <p:txBody>
          <a:bodyPr wrap="square" rtlCol="0">
            <a:spAutoFit/>
          </a:bodyPr>
          <a:lstStyle/>
          <a:p>
            <a:r>
              <a:rPr lang="en-US" sz="3200" dirty="0" smtClean="0"/>
              <a:t>Phenomenological </a:t>
            </a:r>
          </a:p>
          <a:p>
            <a:r>
              <a:rPr lang="en-US" dirty="0" smtClean="0"/>
              <a:t>(to know through senses, rather than through thought)</a:t>
            </a:r>
          </a:p>
          <a:p>
            <a:endParaRPr lang="en-US" sz="2200" dirty="0" smtClean="0"/>
          </a:p>
          <a:p>
            <a:r>
              <a:rPr lang="en-US" sz="2200" dirty="0" smtClean="0"/>
              <a:t>also:</a:t>
            </a:r>
          </a:p>
          <a:p>
            <a:r>
              <a:rPr lang="en-US" sz="2200" b="1" dirty="0" smtClean="0"/>
              <a:t> Art </a:t>
            </a:r>
            <a:r>
              <a:rPr lang="en-US" sz="2200" b="1" u="sng" dirty="0" smtClean="0"/>
              <a:t>As</a:t>
            </a:r>
            <a:r>
              <a:rPr lang="en-US" sz="2200" b="1" dirty="0" smtClean="0"/>
              <a:t> Public Space </a:t>
            </a:r>
            <a:r>
              <a:rPr lang="en-US" sz="2200" dirty="0" smtClean="0"/>
              <a:t>(1980) NEA changed definitions</a:t>
            </a:r>
            <a:endParaRPr lang="en-US" sz="2200" dirty="0"/>
          </a:p>
          <a:p>
            <a:pPr marL="342900" indent="-342900">
              <a:buFontTx/>
              <a:buChar char="-"/>
            </a:pPr>
            <a:r>
              <a:rPr lang="en-US" sz="2200" dirty="0" smtClean="0"/>
              <a:t>art that is more like architecture</a:t>
            </a:r>
          </a:p>
          <a:p>
            <a:pPr marL="342900" indent="-342900">
              <a:buFontTx/>
              <a:buChar char="-"/>
            </a:pPr>
            <a:r>
              <a:rPr lang="en-US" sz="2200" dirty="0" smtClean="0"/>
              <a:t>intended to better address the needs of the space</a:t>
            </a:r>
          </a:p>
          <a:p>
            <a:pPr marL="342900" indent="-342900">
              <a:buFontTx/>
              <a:buChar char="-"/>
            </a:pPr>
            <a:r>
              <a:rPr lang="en-US" sz="2200" dirty="0"/>
              <a:t>o</a:t>
            </a:r>
            <a:r>
              <a:rPr lang="en-US" sz="2200" dirty="0" smtClean="0"/>
              <a:t>pened forms to earthworks, installations, environmental lighting…</a:t>
            </a:r>
          </a:p>
          <a:p>
            <a:pPr marL="342900" indent="-342900">
              <a:buFontTx/>
              <a:buChar char="-"/>
            </a:pPr>
            <a:r>
              <a:rPr lang="en-US" sz="2200" dirty="0"/>
              <a:t>s</a:t>
            </a:r>
            <a:r>
              <a:rPr lang="en-US" sz="2200" dirty="0" smtClean="0"/>
              <a:t>till relayed the ideology of cultural authorities (museums, bureaucracies, experts)</a:t>
            </a:r>
          </a:p>
        </p:txBody>
      </p:sp>
    </p:spTree>
    <p:extLst>
      <p:ext uri="{BB962C8B-B14F-4D97-AF65-F5344CB8AC3E}">
        <p14:creationId xmlns:p14="http://schemas.microsoft.com/office/powerpoint/2010/main" val="248399846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1674" y="5953463"/>
            <a:ext cx="4572000" cy="369332"/>
          </a:xfrm>
          <a:prstGeom prst="rect">
            <a:avLst/>
          </a:prstGeom>
        </p:spPr>
        <p:txBody>
          <a:bodyPr>
            <a:spAutoFit/>
          </a:bodyPr>
          <a:lstStyle/>
          <a:p>
            <a:r>
              <a:rPr lang="en-US" dirty="0" smtClean="0"/>
              <a:t>Nancy </a:t>
            </a:r>
            <a:r>
              <a:rPr lang="en-US" dirty="0"/>
              <a:t>Holts Dark Star Park </a:t>
            </a:r>
            <a:r>
              <a:rPr lang="en-US" dirty="0" smtClean="0"/>
              <a:t>, 1984</a:t>
            </a:r>
            <a:endParaRPr lang="en-US" dirty="0"/>
          </a:p>
        </p:txBody>
      </p:sp>
      <p:pic>
        <p:nvPicPr>
          <p:cNvPr id="5" name="ctl00_ArtistImage_SitefinityImage1" descr="ancy Holts Dark Star Park"/>
          <p:cNvPicPr/>
          <p:nvPr/>
        </p:nvPicPr>
        <p:blipFill>
          <a:blip r:embed="rId2">
            <a:extLst>
              <a:ext uri="{28A0092B-C50C-407E-A947-70E740481C1C}">
                <a14:useLocalDpi xmlns:a14="http://schemas.microsoft.com/office/drawing/2010/main"/>
              </a:ext>
            </a:extLst>
          </a:blip>
          <a:srcRect/>
          <a:stretch>
            <a:fillRect/>
          </a:stretch>
        </p:blipFill>
        <p:spPr bwMode="auto">
          <a:xfrm>
            <a:off x="701674" y="599777"/>
            <a:ext cx="7712076" cy="4972348"/>
          </a:xfrm>
          <a:prstGeom prst="rect">
            <a:avLst/>
          </a:prstGeom>
          <a:noFill/>
          <a:ln>
            <a:noFill/>
          </a:ln>
        </p:spPr>
      </p:pic>
    </p:spTree>
    <p:extLst>
      <p:ext uri="{BB962C8B-B14F-4D97-AF65-F5344CB8AC3E}">
        <p14:creationId xmlns:p14="http://schemas.microsoft.com/office/powerpoint/2010/main" val="315132537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87399" y="3855003"/>
            <a:ext cx="6445250" cy="2308324"/>
          </a:xfrm>
          <a:prstGeom prst="rect">
            <a:avLst/>
          </a:prstGeom>
        </p:spPr>
        <p:txBody>
          <a:bodyPr wrap="square">
            <a:spAutoFit/>
          </a:bodyPr>
          <a:lstStyle/>
          <a:p>
            <a:r>
              <a:rPr lang="en-US" sz="1600" dirty="0" smtClean="0"/>
              <a:t>MOUNTAIN </a:t>
            </a:r>
            <a:r>
              <a:rPr lang="en-US" sz="1600" dirty="0"/>
              <a:t>PASS PEDESTRIAN BRIDGE, 1997</a:t>
            </a:r>
          </a:p>
          <a:p>
            <a:r>
              <a:rPr lang="en-US" sz="1600" dirty="0" smtClean="0"/>
              <a:t>Laurie </a:t>
            </a:r>
            <a:r>
              <a:rPr lang="en-US" sz="1600" dirty="0" err="1" smtClean="0"/>
              <a:t>Lundquis</a:t>
            </a:r>
            <a:r>
              <a:rPr lang="en-US" sz="1600" dirty="0" smtClean="0"/>
              <a:t>, Phoenix</a:t>
            </a:r>
            <a:r>
              <a:rPr lang="en-US" sz="1600" dirty="0"/>
              <a:t>, Arizona</a:t>
            </a:r>
          </a:p>
          <a:p>
            <a:endParaRPr lang="en-US" sz="1600" dirty="0"/>
          </a:p>
          <a:p>
            <a:r>
              <a:rPr lang="en-US" sz="1600" dirty="0"/>
              <a:t>The Mountain Pass concept was inspired by the jagged profile of the nearby Squaw Peak range. The design uses the flexible qualities of chain link fencing to meet the safety requirements for pedestrian bridges and achieve a sculptural likeness to the mountains. The artist worked with SVR Inc. Engineering to develop the concept. The project is a joint effort between the City of Phoenix and the Arizona Department of Transportation.</a:t>
            </a:r>
          </a:p>
        </p:txBody>
      </p:sp>
      <p:pic>
        <p:nvPicPr>
          <p:cNvPr id="6" name="Picture 5"/>
          <p:cNvPicPr>
            <a:picLocks noChangeAspect="1"/>
          </p:cNvPicPr>
          <p:nvPr/>
        </p:nvPicPr>
        <p:blipFill>
          <a:blip r:embed="rId2"/>
          <a:stretch>
            <a:fillRect/>
          </a:stretch>
        </p:blipFill>
        <p:spPr>
          <a:xfrm>
            <a:off x="787399" y="660400"/>
            <a:ext cx="6070601" cy="2750104"/>
          </a:xfrm>
          <a:prstGeom prst="rect">
            <a:avLst/>
          </a:prstGeom>
        </p:spPr>
      </p:pic>
    </p:spTree>
    <p:extLst>
      <p:ext uri="{BB962C8B-B14F-4D97-AF65-F5344CB8AC3E}">
        <p14:creationId xmlns:p14="http://schemas.microsoft.com/office/powerpoint/2010/main" val="116414373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96875" y="323850"/>
            <a:ext cx="3429000" cy="2578100"/>
          </a:xfrm>
          <a:prstGeom prst="rect">
            <a:avLst/>
          </a:prstGeom>
        </p:spPr>
      </p:pic>
      <p:pic>
        <p:nvPicPr>
          <p:cNvPr id="5" name="Picture 4"/>
          <p:cNvPicPr>
            <a:picLocks noChangeAspect="1"/>
          </p:cNvPicPr>
          <p:nvPr/>
        </p:nvPicPr>
        <p:blipFill>
          <a:blip r:embed="rId3"/>
          <a:stretch>
            <a:fillRect/>
          </a:stretch>
        </p:blipFill>
        <p:spPr>
          <a:xfrm>
            <a:off x="4298950" y="323850"/>
            <a:ext cx="3784600" cy="2286000"/>
          </a:xfrm>
          <a:prstGeom prst="rect">
            <a:avLst/>
          </a:prstGeom>
        </p:spPr>
      </p:pic>
      <p:pic>
        <p:nvPicPr>
          <p:cNvPr id="6" name="Picture 5"/>
          <p:cNvPicPr>
            <a:picLocks noChangeAspect="1"/>
          </p:cNvPicPr>
          <p:nvPr/>
        </p:nvPicPr>
        <p:blipFill>
          <a:blip r:embed="rId4"/>
          <a:stretch>
            <a:fillRect/>
          </a:stretch>
        </p:blipFill>
        <p:spPr>
          <a:xfrm>
            <a:off x="5539317" y="3698875"/>
            <a:ext cx="2544233" cy="1908175"/>
          </a:xfrm>
          <a:prstGeom prst="rect">
            <a:avLst/>
          </a:prstGeom>
        </p:spPr>
      </p:pic>
      <p:sp>
        <p:nvSpPr>
          <p:cNvPr id="7" name="Rectangle 6"/>
          <p:cNvSpPr/>
          <p:nvPr/>
        </p:nvSpPr>
        <p:spPr>
          <a:xfrm>
            <a:off x="396875" y="3728214"/>
            <a:ext cx="4572000" cy="2554545"/>
          </a:xfrm>
          <a:prstGeom prst="rect">
            <a:avLst/>
          </a:prstGeom>
        </p:spPr>
        <p:txBody>
          <a:bodyPr>
            <a:spAutoFit/>
          </a:bodyPr>
          <a:lstStyle/>
          <a:p>
            <a:r>
              <a:rPr lang="en-US" sz="1600" dirty="0"/>
              <a:t>RIO SALADO BIKEPATH, 1994-99</a:t>
            </a:r>
          </a:p>
          <a:p>
            <a:r>
              <a:rPr lang="en-US" sz="1600" dirty="0"/>
              <a:t>Tempe, Arizona</a:t>
            </a:r>
          </a:p>
          <a:p>
            <a:r>
              <a:rPr lang="en-US" sz="1600" dirty="0"/>
              <a:t>Art is integral to the layout and design of</a:t>
            </a:r>
          </a:p>
          <a:p>
            <a:r>
              <a:rPr lang="en-US" sz="1600" dirty="0"/>
              <a:t>the bike paths that skirt Tempe Town Lake.</a:t>
            </a:r>
          </a:p>
          <a:p>
            <a:r>
              <a:rPr lang="en-US" sz="1600" dirty="0"/>
              <a:t>As a member of the Moore/</a:t>
            </a:r>
            <a:r>
              <a:rPr lang="en-US" sz="1600" dirty="0" err="1"/>
              <a:t>Swick</a:t>
            </a:r>
            <a:r>
              <a:rPr lang="en-US" sz="1600" dirty="0"/>
              <a:t> design</a:t>
            </a:r>
          </a:p>
          <a:p>
            <a:r>
              <a:rPr lang="en-US" sz="1600" dirty="0"/>
              <a:t>team Lundquist developed a series of</a:t>
            </a:r>
          </a:p>
          <a:p>
            <a:r>
              <a:rPr lang="en-US" sz="1600" dirty="0"/>
              <a:t>images depicting the native and</a:t>
            </a:r>
          </a:p>
          <a:p>
            <a:r>
              <a:rPr lang="en-US" sz="1600" dirty="0"/>
              <a:t>endangered species that inhabited the area</a:t>
            </a:r>
          </a:p>
          <a:p>
            <a:r>
              <a:rPr lang="en-US" sz="1600" dirty="0"/>
              <a:t>before the Roosevelt Dam changed the</a:t>
            </a:r>
          </a:p>
          <a:p>
            <a:r>
              <a:rPr lang="en-US" sz="1600" dirty="0"/>
              <a:t>ecology of the Salt River basin.</a:t>
            </a:r>
          </a:p>
        </p:txBody>
      </p:sp>
    </p:spTree>
    <p:extLst>
      <p:ext uri="{BB962C8B-B14F-4D97-AF65-F5344CB8AC3E}">
        <p14:creationId xmlns:p14="http://schemas.microsoft.com/office/powerpoint/2010/main" val="130590196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708150" y="5181600"/>
            <a:ext cx="5867400" cy="1143000"/>
          </a:xfrm>
        </p:spPr>
        <p:txBody>
          <a:bodyPr/>
          <a:lstStyle/>
          <a:p>
            <a:pPr algn="r" eaLnBrk="1" hangingPunct="1"/>
            <a:r>
              <a:rPr lang="en-US" sz="1400" dirty="0">
                <a:latin typeface="Calibri" charset="0"/>
              </a:rPr>
              <a:t>Axiom of Exhaustion</a:t>
            </a:r>
            <a:br>
              <a:rPr lang="en-US" sz="1400" dirty="0">
                <a:latin typeface="Calibri" charset="0"/>
              </a:rPr>
            </a:br>
            <a:r>
              <a:rPr lang="en-US" sz="1400" dirty="0">
                <a:latin typeface="Calibri" charset="0"/>
              </a:rPr>
              <a:t>Mel </a:t>
            </a:r>
            <a:r>
              <a:rPr lang="en-US" sz="1400" dirty="0" err="1">
                <a:latin typeface="Calibri" charset="0"/>
              </a:rPr>
              <a:t>Bochner</a:t>
            </a:r>
            <a:r>
              <a:rPr lang="en-US" sz="1400" dirty="0">
                <a:latin typeface="Calibri" charset="0"/>
              </a:rPr>
              <a:t/>
            </a:r>
            <a:br>
              <a:rPr lang="en-US" sz="1400" dirty="0">
                <a:latin typeface="Calibri" charset="0"/>
              </a:rPr>
            </a:br>
            <a:r>
              <a:rPr lang="en-US" sz="1400" dirty="0">
                <a:latin typeface="Calibri" charset="0"/>
              </a:rPr>
              <a:t> 1971</a:t>
            </a:r>
          </a:p>
        </p:txBody>
      </p:sp>
      <p:pic>
        <p:nvPicPr>
          <p:cNvPr id="4099" name="Content Placeholder 3" descr="Axiom of Exhaustion, Mel Bochner, 1971.jpg"/>
          <p:cNvPicPr>
            <a:picLocks noGrp="1" noChangeAspect="1"/>
          </p:cNvPicPr>
          <p:nvPr>
            <p:ph idx="1"/>
          </p:nvPr>
        </p:nvPicPr>
        <p:blipFill>
          <a:blip r:embed="rId2">
            <a:extLst>
              <a:ext uri="{28A0092B-C50C-407E-A947-70E740481C1C}">
                <a14:useLocalDpi xmlns:a14="http://schemas.microsoft.com/office/drawing/2010/main"/>
              </a:ext>
            </a:extLst>
          </a:blip>
          <a:srcRect/>
          <a:stretch>
            <a:fillRect/>
          </a:stretch>
        </p:blipFill>
        <p:spPr>
          <a:xfrm>
            <a:off x="301625" y="266700"/>
            <a:ext cx="4538663" cy="5672831"/>
          </a:xfrm>
        </p:spPr>
      </p:pic>
    </p:spTree>
    <p:extLst>
      <p:ext uri="{BB962C8B-B14F-4D97-AF65-F5344CB8AC3E}">
        <p14:creationId xmlns:p14="http://schemas.microsoft.com/office/powerpoint/2010/main" val="240499922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524375" y="822325"/>
            <a:ext cx="3921125" cy="4525632"/>
          </a:xfrm>
          <a:prstGeom prst="rect">
            <a:avLst/>
          </a:prstGeom>
        </p:spPr>
      </p:pic>
      <p:sp>
        <p:nvSpPr>
          <p:cNvPr id="5" name="Rectangle 4"/>
          <p:cNvSpPr/>
          <p:nvPr/>
        </p:nvSpPr>
        <p:spPr>
          <a:xfrm>
            <a:off x="349250" y="1166842"/>
            <a:ext cx="4572000" cy="4031873"/>
          </a:xfrm>
          <a:prstGeom prst="rect">
            <a:avLst/>
          </a:prstGeom>
        </p:spPr>
        <p:txBody>
          <a:bodyPr>
            <a:spAutoFit/>
          </a:bodyPr>
          <a:lstStyle/>
          <a:p>
            <a:r>
              <a:rPr lang="en-US" sz="1600" dirty="0"/>
              <a:t>Marina Water Muse, 2004</a:t>
            </a:r>
          </a:p>
          <a:p>
            <a:r>
              <a:rPr lang="en-US" sz="1600" dirty="0"/>
              <a:t>Tempe Town Lake, Arizona</a:t>
            </a:r>
          </a:p>
          <a:p>
            <a:r>
              <a:rPr lang="en-US" sz="1600" dirty="0"/>
              <a:t>The Muse is an artwork designed to</a:t>
            </a:r>
          </a:p>
          <a:p>
            <a:r>
              <a:rPr lang="en-US" sz="1600" dirty="0"/>
              <a:t>provide beneficial circulation for the Rio</a:t>
            </a:r>
          </a:p>
          <a:p>
            <a:r>
              <a:rPr lang="en-US" sz="1600" dirty="0"/>
              <a:t>Salado Lagoon. It is also designed to echo</a:t>
            </a:r>
          </a:p>
          <a:p>
            <a:r>
              <a:rPr lang="en-US" sz="1600" dirty="0"/>
              <a:t>the traditions of water distribution found</a:t>
            </a:r>
          </a:p>
          <a:p>
            <a:r>
              <a:rPr lang="en-US" sz="1600" dirty="0"/>
              <a:t>throughout the Salt River valley and to</a:t>
            </a:r>
          </a:p>
          <a:p>
            <a:r>
              <a:rPr lang="en-US" sz="1600" dirty="0"/>
              <a:t>encourage a contemplative interaction with</a:t>
            </a:r>
          </a:p>
          <a:p>
            <a:r>
              <a:rPr lang="en-US" sz="1600" dirty="0"/>
              <a:t>flowing water. Water traveling through the</a:t>
            </a:r>
          </a:p>
          <a:p>
            <a:r>
              <a:rPr lang="en-US" sz="1600" dirty="0"/>
              <a:t>system flows though a gauntlet of various</a:t>
            </a:r>
          </a:p>
          <a:p>
            <a:r>
              <a:rPr lang="en-US" sz="1600" dirty="0"/>
              <a:t>cannels, basins and siphons evoking</a:t>
            </a:r>
          </a:p>
          <a:p>
            <a:r>
              <a:rPr lang="en-US" sz="1600" dirty="0"/>
              <a:t>different visual and acoustic conditions. Up</a:t>
            </a:r>
          </a:p>
          <a:p>
            <a:r>
              <a:rPr lang="en-US" sz="1600" dirty="0"/>
              <a:t>to 6 cubic feet of water per second can be</a:t>
            </a:r>
          </a:p>
          <a:p>
            <a:r>
              <a:rPr lang="en-US" sz="1600" dirty="0"/>
              <a:t>pumped from the Town Lake through an</a:t>
            </a:r>
          </a:p>
          <a:p>
            <a:r>
              <a:rPr lang="en-US" sz="1600" dirty="0"/>
              <a:t>underground pipe to begin to journey</a:t>
            </a:r>
          </a:p>
          <a:p>
            <a:r>
              <a:rPr lang="en-US" sz="1600" dirty="0"/>
              <a:t>through the Muse.</a:t>
            </a:r>
          </a:p>
        </p:txBody>
      </p:sp>
    </p:spTree>
    <p:extLst>
      <p:ext uri="{BB962C8B-B14F-4D97-AF65-F5344CB8AC3E}">
        <p14:creationId xmlns:p14="http://schemas.microsoft.com/office/powerpoint/2010/main" val="269738186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521200" y="679450"/>
            <a:ext cx="3886200" cy="2628900"/>
          </a:xfrm>
          <a:prstGeom prst="rect">
            <a:avLst/>
          </a:prstGeom>
        </p:spPr>
      </p:pic>
      <p:pic>
        <p:nvPicPr>
          <p:cNvPr id="7" name="Picture 6"/>
          <p:cNvPicPr>
            <a:picLocks noChangeAspect="1"/>
          </p:cNvPicPr>
          <p:nvPr/>
        </p:nvPicPr>
        <p:blipFill>
          <a:blip r:embed="rId3"/>
          <a:stretch>
            <a:fillRect/>
          </a:stretch>
        </p:blipFill>
        <p:spPr>
          <a:xfrm>
            <a:off x="4714875" y="3651758"/>
            <a:ext cx="3692525" cy="2510917"/>
          </a:xfrm>
          <a:prstGeom prst="rect">
            <a:avLst/>
          </a:prstGeom>
        </p:spPr>
      </p:pic>
      <p:pic>
        <p:nvPicPr>
          <p:cNvPr id="8" name="Picture 7"/>
          <p:cNvPicPr>
            <a:picLocks noChangeAspect="1"/>
          </p:cNvPicPr>
          <p:nvPr/>
        </p:nvPicPr>
        <p:blipFill>
          <a:blip r:embed="rId4"/>
          <a:stretch>
            <a:fillRect/>
          </a:stretch>
        </p:blipFill>
        <p:spPr>
          <a:xfrm>
            <a:off x="628649" y="679450"/>
            <a:ext cx="3451225" cy="2530898"/>
          </a:xfrm>
          <a:prstGeom prst="rect">
            <a:avLst/>
          </a:prstGeom>
        </p:spPr>
      </p:pic>
      <p:pic>
        <p:nvPicPr>
          <p:cNvPr id="9" name="Picture 8"/>
          <p:cNvPicPr>
            <a:picLocks noChangeAspect="1"/>
          </p:cNvPicPr>
          <p:nvPr/>
        </p:nvPicPr>
        <p:blipFill>
          <a:blip r:embed="rId5"/>
          <a:stretch>
            <a:fillRect/>
          </a:stretch>
        </p:blipFill>
        <p:spPr>
          <a:xfrm>
            <a:off x="625473" y="3810000"/>
            <a:ext cx="3529013" cy="2352675"/>
          </a:xfrm>
          <a:prstGeom prst="rect">
            <a:avLst/>
          </a:prstGeom>
        </p:spPr>
      </p:pic>
    </p:spTree>
    <p:extLst>
      <p:ext uri="{BB962C8B-B14F-4D97-AF65-F5344CB8AC3E}">
        <p14:creationId xmlns:p14="http://schemas.microsoft.com/office/powerpoint/2010/main" val="601473942"/>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7294" y="866588"/>
            <a:ext cx="7141882" cy="584776"/>
          </a:xfrm>
          <a:prstGeom prst="rect">
            <a:avLst/>
          </a:prstGeom>
          <a:noFill/>
        </p:spPr>
        <p:txBody>
          <a:bodyPr wrap="square" rtlCol="0">
            <a:spAutoFit/>
          </a:bodyPr>
          <a:lstStyle/>
          <a:p>
            <a:r>
              <a:rPr lang="en-US" sz="3200" dirty="0" smtClean="0"/>
              <a:t>Richard Serra’s </a:t>
            </a:r>
            <a:r>
              <a:rPr lang="en-US" sz="3200" i="1" dirty="0" smtClean="0"/>
              <a:t>Tilted Arch </a:t>
            </a:r>
            <a:r>
              <a:rPr lang="en-US" sz="3200" dirty="0" smtClean="0"/>
              <a:t>(1981 - 1989)</a:t>
            </a:r>
            <a:endParaRPr lang="en-US" sz="3200" i="1" dirty="0"/>
          </a:p>
        </p:txBody>
      </p:sp>
      <p:sp>
        <p:nvSpPr>
          <p:cNvPr id="3" name="TextBox 2"/>
          <p:cNvSpPr txBox="1"/>
          <p:nvPr/>
        </p:nvSpPr>
        <p:spPr>
          <a:xfrm>
            <a:off x="209177" y="1816555"/>
            <a:ext cx="8650941" cy="2123658"/>
          </a:xfrm>
          <a:prstGeom prst="rect">
            <a:avLst/>
          </a:prstGeom>
          <a:noFill/>
        </p:spPr>
        <p:txBody>
          <a:bodyPr wrap="square" rtlCol="0">
            <a:spAutoFit/>
          </a:bodyPr>
          <a:lstStyle/>
          <a:p>
            <a:pPr marL="342900" indent="-342900">
              <a:buFontTx/>
              <a:buChar char="-"/>
            </a:pPr>
            <a:r>
              <a:rPr lang="en-US" sz="2200" dirty="0" smtClean="0"/>
              <a:t>“To move the sculpture from its site is to destroy the sculpture”</a:t>
            </a:r>
          </a:p>
          <a:p>
            <a:pPr marL="342900" indent="-342900">
              <a:buFontTx/>
              <a:buChar char="-"/>
            </a:pPr>
            <a:r>
              <a:rPr lang="en-US" sz="2200" dirty="0" smtClean="0"/>
              <a:t>Meant to be a response to the Federal Plaza, an intervention, a critique of institutional order and reason</a:t>
            </a:r>
          </a:p>
          <a:p>
            <a:pPr marL="342900" indent="-342900">
              <a:buFontTx/>
              <a:buChar char="-"/>
            </a:pPr>
            <a:r>
              <a:rPr lang="en-US" sz="2200" dirty="0" smtClean="0"/>
              <a:t>The work became part of the</a:t>
            </a:r>
            <a:r>
              <a:rPr lang="en-US" sz="2200" dirty="0"/>
              <a:t> </a:t>
            </a:r>
            <a:r>
              <a:rPr lang="en-US" sz="2200" dirty="0" smtClean="0"/>
              <a:t>reorganization of space, conceptually and perceptually</a:t>
            </a:r>
            <a:endParaRPr lang="en-US" sz="2200" dirty="0"/>
          </a:p>
          <a:p>
            <a:pPr marL="342900" indent="-342900">
              <a:buFontTx/>
              <a:buChar char="-"/>
            </a:pPr>
            <a:r>
              <a:rPr lang="en-US" sz="2200" dirty="0" smtClean="0"/>
              <a:t>Work was in DIALOG with the space </a:t>
            </a:r>
            <a:endParaRPr lang="en-US" sz="2200" dirty="0"/>
          </a:p>
        </p:txBody>
      </p:sp>
    </p:spTree>
    <p:extLst>
      <p:ext uri="{BB962C8B-B14F-4D97-AF65-F5344CB8AC3E}">
        <p14:creationId xmlns:p14="http://schemas.microsoft.com/office/powerpoint/2010/main" val="1653504661"/>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tiltedarc_big1.jpg"/>
          <p:cNvPicPr>
            <a:picLocks noGrp="1" noChangeAspect="1"/>
          </p:cNvPicPr>
          <p:nvPr>
            <p:ph idx="1"/>
          </p:nvPr>
        </p:nvPicPr>
        <p:blipFill>
          <a:blip r:embed="rId2" cstate="print">
            <a:extLst>
              <a:ext uri="{28A0092B-C50C-407E-A947-70E740481C1C}">
                <a14:useLocalDpi xmlns:a14="http://schemas.microsoft.com/office/drawing/2010/main"/>
              </a:ext>
            </a:extLst>
          </a:blip>
          <a:srcRect/>
          <a:stretch>
            <a:fillRect/>
          </a:stretch>
        </p:blipFill>
        <p:spPr>
          <a:xfrm>
            <a:off x="457200" y="600075"/>
            <a:ext cx="8229600" cy="4525963"/>
          </a:xfrm>
        </p:spPr>
      </p:pic>
      <p:sp>
        <p:nvSpPr>
          <p:cNvPr id="5" name="TextBox 4"/>
          <p:cNvSpPr txBox="1"/>
          <p:nvPr/>
        </p:nvSpPr>
        <p:spPr>
          <a:xfrm>
            <a:off x="920750" y="5699125"/>
            <a:ext cx="4724107" cy="369332"/>
          </a:xfrm>
          <a:prstGeom prst="rect">
            <a:avLst/>
          </a:prstGeom>
          <a:noFill/>
        </p:spPr>
        <p:txBody>
          <a:bodyPr wrap="none" rtlCol="0">
            <a:spAutoFit/>
          </a:bodyPr>
          <a:lstStyle/>
          <a:p>
            <a:r>
              <a:rPr lang="en-US" dirty="0" smtClean="0"/>
              <a:t>Richard Sera, Tilted Arch, NY Federal Plaza, 1981</a:t>
            </a:r>
            <a:endParaRPr lang="en-US" dirty="0"/>
          </a:p>
        </p:txBody>
      </p:sp>
    </p:spTree>
    <p:extLst>
      <p:ext uri="{BB962C8B-B14F-4D97-AF65-F5344CB8AC3E}">
        <p14:creationId xmlns:p14="http://schemas.microsoft.com/office/powerpoint/2010/main" val="255995504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lted arch.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77875" y="412750"/>
            <a:ext cx="7620000" cy="5715000"/>
          </a:xfrm>
          <a:prstGeom prst="rect">
            <a:avLst/>
          </a:prstGeom>
        </p:spPr>
      </p:pic>
    </p:spTree>
    <p:extLst>
      <p:ext uri="{BB962C8B-B14F-4D97-AF65-F5344CB8AC3E}">
        <p14:creationId xmlns:p14="http://schemas.microsoft.com/office/powerpoint/2010/main" val="249543373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28706" y="230553"/>
            <a:ext cx="8165833" cy="584776"/>
          </a:xfrm>
          <a:prstGeom prst="rect">
            <a:avLst/>
          </a:prstGeom>
          <a:noFill/>
        </p:spPr>
        <p:txBody>
          <a:bodyPr wrap="square" rtlCol="0">
            <a:spAutoFit/>
          </a:bodyPr>
          <a:lstStyle/>
          <a:p>
            <a:r>
              <a:rPr lang="en-US" sz="3200" dirty="0" smtClean="0"/>
              <a:t>Social/Institutional  (1990s) NEA revisions </a:t>
            </a:r>
            <a:endParaRPr lang="en-US" sz="3200" dirty="0"/>
          </a:p>
        </p:txBody>
      </p:sp>
      <p:sp>
        <p:nvSpPr>
          <p:cNvPr id="6" name="TextBox 5"/>
          <p:cNvSpPr txBox="1"/>
          <p:nvPr/>
        </p:nvSpPr>
        <p:spPr>
          <a:xfrm>
            <a:off x="179294" y="815329"/>
            <a:ext cx="8621059" cy="6524862"/>
          </a:xfrm>
          <a:prstGeom prst="rect">
            <a:avLst/>
          </a:prstGeom>
          <a:noFill/>
        </p:spPr>
        <p:txBody>
          <a:bodyPr wrap="square" rtlCol="0">
            <a:spAutoFit/>
          </a:bodyPr>
          <a:lstStyle/>
          <a:p>
            <a:pPr marL="342900" indent="-342900">
              <a:buFontTx/>
              <a:buChar char="-"/>
            </a:pPr>
            <a:r>
              <a:rPr lang="en-US" sz="2200" dirty="0" smtClean="0"/>
              <a:t>Public Art changed from reviewing physical environment to improving society (</a:t>
            </a:r>
            <a:r>
              <a:rPr lang="en-US" sz="2200" i="1" dirty="0" smtClean="0"/>
              <a:t>New Genre</a:t>
            </a:r>
            <a:r>
              <a:rPr lang="en-US" sz="2200" dirty="0" smtClean="0"/>
              <a:t>, Suzanne Lacy)</a:t>
            </a:r>
          </a:p>
          <a:p>
            <a:pPr marL="342900" indent="-342900">
              <a:buFontTx/>
              <a:buChar char="-"/>
            </a:pPr>
            <a:r>
              <a:rPr lang="en-US" sz="2200" dirty="0" smtClean="0"/>
              <a:t>Artist worked with community to make collaborative works</a:t>
            </a:r>
          </a:p>
          <a:p>
            <a:pPr marL="342900" indent="-342900">
              <a:buFontTx/>
              <a:buChar char="-"/>
            </a:pPr>
            <a:r>
              <a:rPr lang="en-US" sz="2200" dirty="0" smtClean="0"/>
              <a:t>Everyday spaces – art could happen anyplace (schools, hospitals…)</a:t>
            </a:r>
          </a:p>
          <a:p>
            <a:pPr marL="342900" indent="-342900">
              <a:buFontTx/>
              <a:buChar char="-"/>
            </a:pPr>
            <a:r>
              <a:rPr lang="en-US" sz="2200" dirty="0" smtClean="0"/>
              <a:t>Everyday people – art could include anyone</a:t>
            </a:r>
          </a:p>
          <a:p>
            <a:pPr marL="342900" indent="-342900">
              <a:buFontTx/>
              <a:buChar char="-"/>
            </a:pPr>
            <a:r>
              <a:rPr lang="en-US" sz="2200" dirty="0" smtClean="0"/>
              <a:t>Forms expanded - events, performances, parades, gardens, music</a:t>
            </a:r>
          </a:p>
          <a:p>
            <a:pPr marL="342900" indent="-342900">
              <a:buFontTx/>
              <a:buChar char="-"/>
            </a:pPr>
            <a:r>
              <a:rPr lang="en-US" sz="2200" dirty="0" smtClean="0"/>
              <a:t>social activism, environmental action, politically correct</a:t>
            </a:r>
          </a:p>
          <a:p>
            <a:pPr marL="342900" indent="-342900">
              <a:buFontTx/>
              <a:buChar char="-"/>
            </a:pPr>
            <a:r>
              <a:rPr lang="en-US" sz="2200" dirty="0" smtClean="0"/>
              <a:t>Aimed at providing underrepresented groups with sense of “identity”</a:t>
            </a:r>
          </a:p>
          <a:p>
            <a:pPr marL="342900" indent="-342900">
              <a:buFontTx/>
              <a:buChar char="-"/>
            </a:pPr>
            <a:r>
              <a:rPr lang="en-US" sz="2200" dirty="0" smtClean="0"/>
              <a:t>John Ahearn, Barbara Kruger, Culture </a:t>
            </a:r>
            <a:r>
              <a:rPr lang="en-US" sz="2200" dirty="0"/>
              <a:t>in Action, </a:t>
            </a:r>
            <a:r>
              <a:rPr lang="en-US" sz="2200" dirty="0" smtClean="0"/>
              <a:t>Act </a:t>
            </a:r>
            <a:r>
              <a:rPr lang="en-US" sz="2200" dirty="0"/>
              <a:t>Up</a:t>
            </a:r>
          </a:p>
          <a:p>
            <a:endParaRPr lang="en-US" sz="2200" dirty="0" smtClean="0"/>
          </a:p>
          <a:p>
            <a:pPr marL="342900" indent="-342900">
              <a:buFontTx/>
              <a:buChar char="-"/>
            </a:pPr>
            <a:r>
              <a:rPr lang="en-US" sz="2200" dirty="0" smtClean="0"/>
              <a:t>Critique 1: that identity was still institutionally determined because the artist was a commissioned by a bureaucratic/institutional force (that itself is continually redefined)</a:t>
            </a:r>
          </a:p>
          <a:p>
            <a:pPr marL="342900" indent="-342900">
              <a:buFontTx/>
              <a:buChar char="-"/>
            </a:pPr>
            <a:endParaRPr lang="en-US" sz="2200" dirty="0"/>
          </a:p>
          <a:p>
            <a:pPr marL="342900" indent="-342900">
              <a:buFontTx/>
              <a:buChar char="-"/>
            </a:pPr>
            <a:r>
              <a:rPr lang="en-US" sz="2200" dirty="0" smtClean="0"/>
              <a:t>Critique 2 : impossible to define “community” (Is it people with similar social concerns? Genetic traits? Geographic location? Is the artist supposed to hold commonalities?)</a:t>
            </a:r>
          </a:p>
          <a:p>
            <a:pPr marL="342900" indent="-342900">
              <a:buFontTx/>
              <a:buChar char="-"/>
            </a:pPr>
            <a:endParaRPr lang="en-US" sz="2200" dirty="0" smtClean="0"/>
          </a:p>
          <a:p>
            <a:pPr marL="342900" indent="-342900">
              <a:buFontTx/>
              <a:buChar char="-"/>
            </a:pPr>
            <a:endParaRPr lang="en-US" sz="2200" dirty="0"/>
          </a:p>
        </p:txBody>
      </p:sp>
    </p:spTree>
    <p:extLst>
      <p:ext uri="{BB962C8B-B14F-4D97-AF65-F5344CB8AC3E}">
        <p14:creationId xmlns:p14="http://schemas.microsoft.com/office/powerpoint/2010/main" val="282946541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1.jpg"/>
          <p:cNvPicPr>
            <a:picLocks noGrp="1" noChangeAspect="1"/>
          </p:cNvPicPr>
          <p:nvPr>
            <p:ph idx="1"/>
          </p:nvPr>
        </p:nvPicPr>
        <p:blipFill>
          <a:blip r:embed="rId2" cstate="print">
            <a:extLst>
              <a:ext uri="{28A0092B-C50C-407E-A947-70E740481C1C}">
                <a14:useLocalDpi xmlns:a14="http://schemas.microsoft.com/office/drawing/2010/main"/>
              </a:ext>
            </a:extLst>
          </a:blip>
          <a:srcRect l="-37604" r="-37604"/>
          <a:stretch>
            <a:fillRect/>
          </a:stretch>
        </p:blipFill>
        <p:spPr>
          <a:xfrm>
            <a:off x="1454149" y="-12700"/>
            <a:ext cx="9160933" cy="6870700"/>
          </a:xfrm>
        </p:spPr>
      </p:pic>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
        <p:nvSpPr>
          <p:cNvPr id="3" name="Rectangle 2"/>
          <p:cNvSpPr/>
          <p:nvPr/>
        </p:nvSpPr>
        <p:spPr>
          <a:xfrm>
            <a:off x="0" y="5697835"/>
            <a:ext cx="4572000" cy="923330"/>
          </a:xfrm>
          <a:prstGeom prst="rect">
            <a:avLst/>
          </a:prstGeom>
        </p:spPr>
        <p:txBody>
          <a:bodyPr>
            <a:spAutoFit/>
          </a:bodyPr>
          <a:lstStyle/>
          <a:p>
            <a:r>
              <a:rPr lang="en-US" i="1" dirty="0">
                <a:solidFill>
                  <a:srgbClr val="FFFFFF"/>
                </a:solidFill>
                <a:latin typeface="Arial" charset="0"/>
                <a:ea typeface="ＭＳ Ｐゴシック" charset="0"/>
                <a:cs typeface="Arial" charset="0"/>
              </a:rPr>
              <a:t>Thinking of You</a:t>
            </a:r>
            <a:endParaRPr lang="en-US" altLang="ja-JP" i="1" dirty="0">
              <a:solidFill>
                <a:srgbClr val="FFFFFF"/>
              </a:solidFill>
              <a:latin typeface="Arial" charset="0"/>
              <a:ea typeface="ＭＳ Ｐゴシック" charset="0"/>
              <a:cs typeface="Arial" charset="0"/>
            </a:endParaRPr>
          </a:p>
          <a:p>
            <a:r>
              <a:rPr lang="en-US" dirty="0">
                <a:solidFill>
                  <a:srgbClr val="FFFFFF"/>
                </a:solidFill>
                <a:latin typeface="Arial" charset="0"/>
                <a:ea typeface="ＭＳ Ｐゴシック" charset="0"/>
                <a:cs typeface="Arial" charset="0"/>
              </a:rPr>
              <a:t>Barbara Kruger</a:t>
            </a:r>
          </a:p>
          <a:p>
            <a:r>
              <a:rPr lang="en-US" dirty="0">
                <a:solidFill>
                  <a:srgbClr val="FFFFFF"/>
                </a:solidFill>
                <a:latin typeface="Arial" charset="0"/>
                <a:ea typeface="ＭＳ Ｐゴシック" charset="0"/>
                <a:cs typeface="Arial" charset="0"/>
              </a:rPr>
              <a:t>© 1999</a:t>
            </a:r>
          </a:p>
        </p:txBody>
      </p:sp>
    </p:spTree>
    <p:extLst>
      <p:ext uri="{BB962C8B-B14F-4D97-AF65-F5344CB8AC3E}">
        <p14:creationId xmlns:p14="http://schemas.microsoft.com/office/powerpoint/2010/main" val="3837886290"/>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2.jpg"/>
          <p:cNvPicPr>
            <a:picLocks noGrp="1" noChangeAspect="1"/>
          </p:cNvPicPr>
          <p:nvPr>
            <p:ph idx="1"/>
          </p:nvPr>
        </p:nvPicPr>
        <p:blipFill>
          <a:blip r:embed="rId2" cstate="print">
            <a:extLst>
              <a:ext uri="{28A0092B-C50C-407E-A947-70E740481C1C}">
                <a14:useLocalDpi xmlns:a14="http://schemas.microsoft.com/office/drawing/2010/main"/>
              </a:ext>
            </a:extLst>
          </a:blip>
          <a:srcRect t="-4585" b="-4585"/>
          <a:stretch>
            <a:fillRect/>
          </a:stretch>
        </p:blipFill>
        <p:spPr>
          <a:xfrm>
            <a:off x="455959" y="-258724"/>
            <a:ext cx="8246533" cy="6184900"/>
          </a:xfrm>
        </p:spPr>
      </p:pic>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
        <p:nvSpPr>
          <p:cNvPr id="3" name="Rectangle 2"/>
          <p:cNvSpPr/>
          <p:nvPr/>
        </p:nvSpPr>
        <p:spPr>
          <a:xfrm>
            <a:off x="127000" y="5777210"/>
            <a:ext cx="4572000" cy="646331"/>
          </a:xfrm>
          <a:prstGeom prst="rect">
            <a:avLst/>
          </a:prstGeom>
        </p:spPr>
        <p:txBody>
          <a:bodyPr>
            <a:spAutoFit/>
          </a:bodyPr>
          <a:lstStyle/>
          <a:p>
            <a:r>
              <a:rPr lang="en-US" sz="1200" i="1" dirty="0">
                <a:solidFill>
                  <a:srgbClr val="FFFFFF"/>
                </a:solidFill>
                <a:latin typeface="Arial" charset="0"/>
                <a:ea typeface="ＭＳ Ｐゴシック" charset="0"/>
                <a:cs typeface="Arial" charset="0"/>
              </a:rPr>
              <a:t>Thinking of You</a:t>
            </a:r>
            <a:endParaRPr lang="en-US" altLang="ja-JP" sz="1200" i="1" dirty="0">
              <a:solidFill>
                <a:srgbClr val="FFFFFF"/>
              </a:solidFill>
              <a:latin typeface="Arial" charset="0"/>
              <a:ea typeface="ＭＳ Ｐゴシック" charset="0"/>
              <a:cs typeface="Arial" charset="0"/>
            </a:endParaRPr>
          </a:p>
          <a:p>
            <a:r>
              <a:rPr lang="en-US" sz="1200" dirty="0">
                <a:solidFill>
                  <a:srgbClr val="FFFFFF"/>
                </a:solidFill>
                <a:latin typeface="Arial" charset="0"/>
                <a:ea typeface="ＭＳ Ｐゴシック" charset="0"/>
                <a:cs typeface="Arial" charset="0"/>
              </a:rPr>
              <a:t>Barbara Kruger</a:t>
            </a:r>
          </a:p>
          <a:p>
            <a:r>
              <a:rPr lang="en-US" sz="1200" dirty="0">
                <a:solidFill>
                  <a:srgbClr val="FFFFFF"/>
                </a:solidFill>
                <a:latin typeface="Arial" charset="0"/>
                <a:ea typeface="ＭＳ Ｐゴシック" charset="0"/>
                <a:cs typeface="Arial" charset="0"/>
              </a:rPr>
              <a:t>© 1999</a:t>
            </a:r>
          </a:p>
        </p:txBody>
      </p:sp>
    </p:spTree>
    <p:extLst>
      <p:ext uri="{BB962C8B-B14F-4D97-AF65-F5344CB8AC3E}">
        <p14:creationId xmlns:p14="http://schemas.microsoft.com/office/powerpoint/2010/main" val="1252773843"/>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3.jpg"/>
          <p:cNvPicPr>
            <a:picLocks noGrp="1" noChangeAspect="1"/>
          </p:cNvPicPr>
          <p:nvPr>
            <p:ph idx="1"/>
          </p:nvPr>
        </p:nvPicPr>
        <p:blipFill>
          <a:blip r:embed="rId2" cstate="print">
            <a:extLst>
              <a:ext uri="{28A0092B-C50C-407E-A947-70E740481C1C}">
                <a14:useLocalDpi xmlns:a14="http://schemas.microsoft.com/office/drawing/2010/main"/>
              </a:ext>
            </a:extLst>
          </a:blip>
          <a:srcRect l="-17889" r="-17889"/>
          <a:stretch>
            <a:fillRect/>
          </a:stretch>
        </p:blipFill>
        <p:spPr>
          <a:xfrm>
            <a:off x="0" y="11550"/>
            <a:ext cx="9427633" cy="6870700"/>
          </a:xfrm>
        </p:spPr>
      </p:pic>
      <p:sp>
        <p:nvSpPr>
          <p:cNvPr id="4" name="Subtitle 2"/>
          <p:cNvSpPr txBox="1">
            <a:spLocks/>
          </p:cNvSpPr>
          <p:nvPr/>
        </p:nvSpPr>
        <p:spPr bwMode="auto">
          <a:xfrm>
            <a:off x="1263650" y="5984875"/>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Tree>
    <p:extLst>
      <p:ext uri="{BB962C8B-B14F-4D97-AF65-F5344CB8AC3E}">
        <p14:creationId xmlns:p14="http://schemas.microsoft.com/office/powerpoint/2010/main" val="226036561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4.jpg"/>
          <p:cNvPicPr>
            <a:picLocks noGrp="1" noChangeAspect="1"/>
          </p:cNvPicPr>
          <p:nvPr>
            <p:ph idx="1"/>
          </p:nvPr>
        </p:nvPicPr>
        <p:blipFill>
          <a:blip r:embed="rId2" cstate="print">
            <a:extLst>
              <a:ext uri="{28A0092B-C50C-407E-A947-70E740481C1C}">
                <a14:useLocalDpi xmlns:a14="http://schemas.microsoft.com/office/drawing/2010/main"/>
              </a:ext>
            </a:extLst>
          </a:blip>
          <a:srcRect t="-2891" b="-2891"/>
          <a:stretch>
            <a:fillRect/>
          </a:stretch>
        </p:blipFill>
        <p:spPr>
          <a:xfrm>
            <a:off x="457200" y="349250"/>
            <a:ext cx="8170333" cy="6127750"/>
          </a:xfrm>
        </p:spPr>
      </p:pic>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Tree>
    <p:extLst>
      <p:ext uri="{BB962C8B-B14F-4D97-AF65-F5344CB8AC3E}">
        <p14:creationId xmlns:p14="http://schemas.microsoft.com/office/powerpoint/2010/main" val="345047248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90450" y="6009946"/>
            <a:ext cx="7086600" cy="755761"/>
          </a:xfrm>
        </p:spPr>
        <p:txBody>
          <a:bodyPr/>
          <a:lstStyle/>
          <a:p>
            <a:pPr algn="r" eaLnBrk="1" hangingPunct="1"/>
            <a:r>
              <a:rPr lang="en-US" sz="1400" dirty="0">
                <a:latin typeface="Calibri" charset="0"/>
              </a:rPr>
              <a:t>Axiom of </a:t>
            </a:r>
            <a:r>
              <a:rPr lang="en-US" sz="1400" dirty="0" smtClean="0">
                <a:latin typeface="Calibri" charset="0"/>
              </a:rPr>
              <a:t>Exhaustion, Mel </a:t>
            </a:r>
            <a:r>
              <a:rPr lang="en-US" sz="1400" dirty="0" err="1" smtClean="0">
                <a:latin typeface="Calibri" charset="0"/>
              </a:rPr>
              <a:t>Bochner</a:t>
            </a:r>
            <a:r>
              <a:rPr lang="en-US" sz="1400" dirty="0" smtClean="0">
                <a:latin typeface="Calibri" charset="0"/>
              </a:rPr>
              <a:t>, 1971</a:t>
            </a:r>
            <a:endParaRPr lang="en-US" sz="1400" dirty="0">
              <a:latin typeface="Calibri" charset="0"/>
            </a:endParaRPr>
          </a:p>
        </p:txBody>
      </p:sp>
      <p:pic>
        <p:nvPicPr>
          <p:cNvPr id="3075" name="Content Placeholder 3" descr="Axiom of Exhaustion, Mel Bochner, 1971 image.jpg"/>
          <p:cNvPicPr>
            <a:picLocks noGrp="1" noChangeAspect="1"/>
          </p:cNvPicPr>
          <p:nvPr>
            <p:ph idx="1"/>
          </p:nvPr>
        </p:nvPicPr>
        <p:blipFill>
          <a:blip r:embed="rId3">
            <a:extLst>
              <a:ext uri="{28A0092B-C50C-407E-A947-70E740481C1C}">
                <a14:useLocalDpi xmlns:a14="http://schemas.microsoft.com/office/drawing/2010/main"/>
              </a:ext>
            </a:extLst>
          </a:blip>
          <a:srcRect/>
          <a:stretch>
            <a:fillRect/>
          </a:stretch>
        </p:blipFill>
        <p:spPr>
          <a:xfrm>
            <a:off x="836378" y="99125"/>
            <a:ext cx="7604834" cy="6083441"/>
          </a:xfrm>
        </p:spPr>
      </p:pic>
    </p:spTree>
    <p:extLst>
      <p:ext uri="{BB962C8B-B14F-4D97-AF65-F5344CB8AC3E}">
        <p14:creationId xmlns:p14="http://schemas.microsoft.com/office/powerpoint/2010/main" val="1148645476"/>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86776" y="6199970"/>
            <a:ext cx="7105506" cy="276999"/>
          </a:xfrm>
          <a:prstGeom prst="rect">
            <a:avLst/>
          </a:prstGeom>
        </p:spPr>
        <p:txBody>
          <a:bodyPr wrap="none">
            <a:spAutoFit/>
          </a:bodyPr>
          <a:lstStyle/>
          <a:p>
            <a:r>
              <a:rPr lang="en-US" sz="1200" dirty="0"/>
              <a:t>Merle </a:t>
            </a:r>
            <a:r>
              <a:rPr lang="en-US" sz="1200" dirty="0" err="1"/>
              <a:t>Landerman</a:t>
            </a:r>
            <a:r>
              <a:rPr lang="en-US" sz="1200" dirty="0"/>
              <a:t> </a:t>
            </a:r>
            <a:r>
              <a:rPr lang="en-US" sz="1200" dirty="0" err="1" smtClean="0"/>
              <a:t>Ukeles</a:t>
            </a:r>
            <a:r>
              <a:rPr lang="en-US" sz="1200" dirty="0" smtClean="0"/>
              <a:t>, Visible </a:t>
            </a:r>
            <a:r>
              <a:rPr lang="en-US" sz="1200" dirty="0"/>
              <a:t>Trash, Mirrored Garbage Truck reflecting the citizens of NY (shown in parade)</a:t>
            </a:r>
          </a:p>
        </p:txBody>
      </p:sp>
      <p:pic>
        <p:nvPicPr>
          <p:cNvPr id="2" name="Picture 1"/>
          <p:cNvPicPr>
            <a:picLocks noChangeAspect="1"/>
          </p:cNvPicPr>
          <p:nvPr/>
        </p:nvPicPr>
        <p:blipFill>
          <a:blip r:embed="rId2"/>
          <a:stretch>
            <a:fillRect/>
          </a:stretch>
        </p:blipFill>
        <p:spPr>
          <a:xfrm>
            <a:off x="286776" y="375638"/>
            <a:ext cx="8441588" cy="5646867"/>
          </a:xfrm>
          <a:prstGeom prst="rect">
            <a:avLst/>
          </a:prstGeom>
        </p:spPr>
      </p:pic>
    </p:spTree>
    <p:extLst>
      <p:ext uri="{BB962C8B-B14F-4D97-AF65-F5344CB8AC3E}">
        <p14:creationId xmlns:p14="http://schemas.microsoft.com/office/powerpoint/2010/main" val="111088482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46364" y="242454"/>
            <a:ext cx="8382000" cy="5588000"/>
          </a:xfrm>
          <a:prstGeom prst="rect">
            <a:avLst/>
          </a:prstGeom>
        </p:spPr>
      </p:pic>
      <p:sp>
        <p:nvSpPr>
          <p:cNvPr id="5" name="Rectangle 4"/>
          <p:cNvSpPr/>
          <p:nvPr/>
        </p:nvSpPr>
        <p:spPr>
          <a:xfrm>
            <a:off x="346364" y="6238721"/>
            <a:ext cx="8382000" cy="276999"/>
          </a:xfrm>
          <a:prstGeom prst="rect">
            <a:avLst/>
          </a:prstGeom>
        </p:spPr>
        <p:txBody>
          <a:bodyPr wrap="square">
            <a:spAutoFit/>
          </a:bodyPr>
          <a:lstStyle/>
          <a:p>
            <a:r>
              <a:rPr lang="en-US" sz="1200" dirty="0"/>
              <a:t>Touch Sanitation (1978 – 80), performance in which </a:t>
            </a:r>
            <a:r>
              <a:rPr lang="en-US" sz="1200" dirty="0" err="1"/>
              <a:t>Ukeles</a:t>
            </a:r>
            <a:r>
              <a:rPr lang="en-US" sz="1200" dirty="0"/>
              <a:t> shakes hands of every sanitation worker in NYC</a:t>
            </a:r>
          </a:p>
        </p:txBody>
      </p:sp>
    </p:spTree>
    <p:extLst>
      <p:ext uri="{BB962C8B-B14F-4D97-AF65-F5344CB8AC3E}">
        <p14:creationId xmlns:p14="http://schemas.microsoft.com/office/powerpoint/2010/main" val="1484779337"/>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in-draw-001.jpg"/>
          <p:cNvPicPr>
            <a:picLocks noChangeAspect="1"/>
          </p:cNvPicPr>
          <p:nvPr/>
        </p:nvPicPr>
        <p:blipFill>
          <a:blip r:embed="rId3"/>
          <a:stretch>
            <a:fillRect/>
          </a:stretch>
        </p:blipFill>
        <p:spPr>
          <a:xfrm>
            <a:off x="0" y="465666"/>
            <a:ext cx="9144000" cy="5926667"/>
          </a:xfrm>
          <a:prstGeom prst="rect">
            <a:avLst/>
          </a:prstGeom>
        </p:spPr>
      </p:pic>
      <p:sp>
        <p:nvSpPr>
          <p:cNvPr id="2" name="TextBox 1"/>
          <p:cNvSpPr txBox="1"/>
          <p:nvPr/>
        </p:nvSpPr>
        <p:spPr>
          <a:xfrm>
            <a:off x="820888" y="6505611"/>
            <a:ext cx="5369830" cy="369332"/>
          </a:xfrm>
          <a:prstGeom prst="rect">
            <a:avLst/>
          </a:prstGeom>
          <a:noFill/>
        </p:spPr>
        <p:txBody>
          <a:bodyPr wrap="none" rtlCol="0">
            <a:spAutoFit/>
          </a:bodyPr>
          <a:lstStyle/>
          <a:p>
            <a:r>
              <a:rPr lang="en-US" dirty="0" smtClean="0"/>
              <a:t>Mel Chin, Revival Field, Pig’s Eye Landfill, ST. Paul, 1991</a:t>
            </a:r>
            <a:endParaRPr lang="en-US" dirty="0"/>
          </a:p>
        </p:txBody>
      </p:sp>
    </p:spTree>
    <p:extLst>
      <p:ext uri="{BB962C8B-B14F-4D97-AF65-F5344CB8AC3E}">
        <p14:creationId xmlns:p14="http://schemas.microsoft.com/office/powerpoint/2010/main" val="103543882"/>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ac_4218e.jpg"/>
          <p:cNvPicPr>
            <a:picLocks noChangeAspect="1"/>
          </p:cNvPicPr>
          <p:nvPr/>
        </p:nvPicPr>
        <p:blipFill>
          <a:blip r:embed="rId3"/>
          <a:stretch>
            <a:fillRect/>
          </a:stretch>
        </p:blipFill>
        <p:spPr>
          <a:xfrm>
            <a:off x="0" y="0"/>
            <a:ext cx="4433820" cy="3480548"/>
          </a:xfrm>
          <a:prstGeom prst="rect">
            <a:avLst/>
          </a:prstGeom>
        </p:spPr>
      </p:pic>
      <p:pic>
        <p:nvPicPr>
          <p:cNvPr id="3" name="Picture 2" descr="wac_4220e.jpg"/>
          <p:cNvPicPr>
            <a:picLocks noChangeAspect="1"/>
          </p:cNvPicPr>
          <p:nvPr/>
        </p:nvPicPr>
        <p:blipFill>
          <a:blip r:embed="rId4"/>
          <a:stretch>
            <a:fillRect/>
          </a:stretch>
        </p:blipFill>
        <p:spPr>
          <a:xfrm>
            <a:off x="4287461" y="3596017"/>
            <a:ext cx="4856539" cy="3261983"/>
          </a:xfrm>
          <a:prstGeom prst="rect">
            <a:avLst/>
          </a:prstGeom>
        </p:spPr>
      </p:pic>
    </p:spTree>
    <p:extLst>
      <p:ext uri="{BB962C8B-B14F-4D97-AF65-F5344CB8AC3E}">
        <p14:creationId xmlns:p14="http://schemas.microsoft.com/office/powerpoint/2010/main" val="73806277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ac_4210e.jpg"/>
          <p:cNvPicPr>
            <a:picLocks noChangeAspect="1"/>
          </p:cNvPicPr>
          <p:nvPr/>
        </p:nvPicPr>
        <p:blipFill>
          <a:blip r:embed="rId3"/>
          <a:stretch>
            <a:fillRect/>
          </a:stretch>
        </p:blipFill>
        <p:spPr>
          <a:xfrm>
            <a:off x="685800" y="430143"/>
            <a:ext cx="7772400" cy="5997714"/>
          </a:xfrm>
          <a:prstGeom prst="rect">
            <a:avLst/>
          </a:prstGeom>
        </p:spPr>
      </p:pic>
      <p:sp>
        <p:nvSpPr>
          <p:cNvPr id="3" name="TextBox 2"/>
          <p:cNvSpPr txBox="1"/>
          <p:nvPr/>
        </p:nvSpPr>
        <p:spPr>
          <a:xfrm>
            <a:off x="457200" y="6427857"/>
            <a:ext cx="7467600" cy="369332"/>
          </a:xfrm>
          <a:prstGeom prst="rect">
            <a:avLst/>
          </a:prstGeom>
          <a:noFill/>
        </p:spPr>
        <p:txBody>
          <a:bodyPr wrap="square" rtlCol="0">
            <a:spAutoFit/>
          </a:bodyPr>
          <a:lstStyle/>
          <a:p>
            <a:r>
              <a:rPr lang="en-US" dirty="0" smtClean="0"/>
              <a:t>Mel Chin, Revival Field, Pig's Eye Landfill, St. Paul, MN, summer 1991</a:t>
            </a:r>
            <a:endParaRPr lang="en-US" dirty="0"/>
          </a:p>
        </p:txBody>
      </p:sp>
    </p:spTree>
    <p:extLst>
      <p:ext uri="{BB962C8B-B14F-4D97-AF65-F5344CB8AC3E}">
        <p14:creationId xmlns:p14="http://schemas.microsoft.com/office/powerpoint/2010/main" val="87467678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in 1.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4192" y="646176"/>
            <a:ext cx="7595616" cy="5565648"/>
          </a:xfrm>
          <a:prstGeom prst="rect">
            <a:avLst/>
          </a:prstGeom>
        </p:spPr>
      </p:pic>
      <p:sp>
        <p:nvSpPr>
          <p:cNvPr id="3" name="TextBox 2"/>
          <p:cNvSpPr txBox="1"/>
          <p:nvPr/>
        </p:nvSpPr>
        <p:spPr>
          <a:xfrm>
            <a:off x="682625" y="6324084"/>
            <a:ext cx="7195074" cy="369332"/>
          </a:xfrm>
          <a:prstGeom prst="rect">
            <a:avLst/>
          </a:prstGeom>
          <a:noFill/>
        </p:spPr>
        <p:txBody>
          <a:bodyPr wrap="none" rtlCol="0">
            <a:spAutoFit/>
          </a:bodyPr>
          <a:lstStyle/>
          <a:p>
            <a:r>
              <a:rPr lang="en-US" dirty="0" smtClean="0"/>
              <a:t>Mel Chin, New Orleans Prospect 1, Vault, Dollars for Rebuild (after Katrina)</a:t>
            </a:r>
            <a:endParaRPr lang="en-US" dirty="0"/>
          </a:p>
        </p:txBody>
      </p:sp>
    </p:spTree>
    <p:extLst>
      <p:ext uri="{BB962C8B-B14F-4D97-AF65-F5344CB8AC3E}">
        <p14:creationId xmlns:p14="http://schemas.microsoft.com/office/powerpoint/2010/main" val="1039781316"/>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in 3.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227948" y="0"/>
            <a:ext cx="4688104" cy="6858000"/>
          </a:xfrm>
          <a:prstGeom prst="rect">
            <a:avLst/>
          </a:prstGeom>
        </p:spPr>
      </p:pic>
    </p:spTree>
    <p:extLst>
      <p:ext uri="{BB962C8B-B14F-4D97-AF65-F5344CB8AC3E}">
        <p14:creationId xmlns:p14="http://schemas.microsoft.com/office/powerpoint/2010/main" val="1959647730"/>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in5.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98854" y="450523"/>
            <a:ext cx="7400544" cy="2657856"/>
          </a:xfrm>
          <a:prstGeom prst="rect">
            <a:avLst/>
          </a:prstGeom>
        </p:spPr>
      </p:pic>
      <p:pic>
        <p:nvPicPr>
          <p:cNvPr id="3" name="Picture 2" descr="chin 4.jpg"/>
          <p:cNvPicPr>
            <a:picLocks noChangeAspect="1"/>
          </p:cNvPicPr>
          <p:nvPr/>
        </p:nvPicPr>
        <p:blipFill>
          <a:blip r:embed="rId4" cstate="print">
            <a:lum contrast="11000"/>
            <a:extLst>
              <a:ext uri="{28A0092B-C50C-407E-A947-70E740481C1C}">
                <a14:useLocalDpi xmlns:a14="http://schemas.microsoft.com/office/drawing/2010/main"/>
              </a:ext>
            </a:extLst>
          </a:blip>
          <a:stretch>
            <a:fillRect/>
          </a:stretch>
        </p:blipFill>
        <p:spPr>
          <a:xfrm>
            <a:off x="998854" y="3855408"/>
            <a:ext cx="6882384" cy="2743200"/>
          </a:xfrm>
          <a:prstGeom prst="rect">
            <a:avLst/>
          </a:prstGeom>
        </p:spPr>
      </p:pic>
    </p:spTree>
    <p:extLst>
      <p:ext uri="{BB962C8B-B14F-4D97-AF65-F5344CB8AC3E}">
        <p14:creationId xmlns:p14="http://schemas.microsoft.com/office/powerpoint/2010/main" val="1803218120"/>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hin2.jpg"/>
          <p:cNvPicPr>
            <a:picLocks noChangeAspect="1"/>
          </p:cNvPicPr>
          <p:nvPr/>
        </p:nvPicPr>
        <p:blipFill>
          <a:blip r:embed="rId3" cstate="print">
            <a:lum contrast="13000"/>
            <a:extLst>
              <a:ext uri="{28A0092B-C50C-407E-A947-70E740481C1C}">
                <a14:useLocalDpi xmlns:a14="http://schemas.microsoft.com/office/drawing/2010/main"/>
              </a:ext>
            </a:extLst>
          </a:blip>
          <a:stretch>
            <a:fillRect/>
          </a:stretch>
        </p:blipFill>
        <p:spPr>
          <a:xfrm>
            <a:off x="304800" y="387096"/>
            <a:ext cx="3819144" cy="5861304"/>
          </a:xfrm>
          <a:prstGeom prst="rect">
            <a:avLst/>
          </a:prstGeom>
        </p:spPr>
      </p:pic>
      <p:sp>
        <p:nvSpPr>
          <p:cNvPr id="3" name="TextBox 2"/>
          <p:cNvSpPr txBox="1"/>
          <p:nvPr/>
        </p:nvSpPr>
        <p:spPr>
          <a:xfrm>
            <a:off x="4343400" y="1066800"/>
            <a:ext cx="4557258" cy="2308324"/>
          </a:xfrm>
          <a:prstGeom prst="rect">
            <a:avLst/>
          </a:prstGeom>
          <a:noFill/>
        </p:spPr>
        <p:txBody>
          <a:bodyPr wrap="square" rtlCol="0">
            <a:spAutoFit/>
          </a:bodyPr>
          <a:lstStyle/>
          <a:p>
            <a:r>
              <a:rPr lang="en-US" sz="1600" dirty="0" smtClean="0"/>
              <a:t>National Press Conference for Operation </a:t>
            </a:r>
            <a:r>
              <a:rPr lang="en-US" sz="1600" dirty="0" err="1" smtClean="0"/>
              <a:t>Paydirt</a:t>
            </a:r>
            <a:r>
              <a:rPr lang="en-US" sz="1600" dirty="0" smtClean="0"/>
              <a:t>, Oct. 31, 2008</a:t>
            </a:r>
          </a:p>
          <a:p>
            <a:endParaRPr lang="en-US" sz="1600" dirty="0" smtClean="0"/>
          </a:p>
          <a:p>
            <a:r>
              <a:rPr lang="en-US" sz="1600" dirty="0" smtClean="0"/>
              <a:t>Mel Chin, Artist</a:t>
            </a:r>
          </a:p>
          <a:p>
            <a:r>
              <a:rPr lang="en-US" sz="1600" dirty="0" smtClean="0"/>
              <a:t>Kevin Stephens, MD New Orleans Dir Public Health,</a:t>
            </a:r>
          </a:p>
          <a:p>
            <a:r>
              <a:rPr lang="en-US" sz="1600" dirty="0" smtClean="0"/>
              <a:t> Research Scientist Andrew Hunt PhD, Univ. Texas</a:t>
            </a:r>
          </a:p>
          <a:p>
            <a:r>
              <a:rPr lang="en-US" sz="1600" dirty="0" smtClean="0"/>
              <a:t>Christi La Mark, MPH,  Mgr. Childhood Lead Poisoning Prev.  Program</a:t>
            </a:r>
          </a:p>
          <a:p>
            <a:r>
              <a:rPr lang="en-US" sz="1600" dirty="0" smtClean="0"/>
              <a:t>Arthur Simons, Coordinator Operation Pay dirt</a:t>
            </a:r>
          </a:p>
        </p:txBody>
      </p:sp>
    </p:spTree>
    <p:extLst>
      <p:ext uri="{BB962C8B-B14F-4D97-AF65-F5344CB8AC3E}">
        <p14:creationId xmlns:p14="http://schemas.microsoft.com/office/powerpoint/2010/main" val="1321404739"/>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2941" y="1060824"/>
            <a:ext cx="4646706" cy="584776"/>
          </a:xfrm>
          <a:prstGeom prst="rect">
            <a:avLst/>
          </a:prstGeom>
          <a:noFill/>
        </p:spPr>
        <p:txBody>
          <a:bodyPr wrap="square" rtlCol="0">
            <a:spAutoFit/>
          </a:bodyPr>
          <a:lstStyle/>
          <a:p>
            <a:r>
              <a:rPr lang="en-US" sz="3200" dirty="0" smtClean="0"/>
              <a:t>Discursive</a:t>
            </a:r>
            <a:endParaRPr lang="en-US" sz="3200" dirty="0"/>
          </a:p>
        </p:txBody>
      </p:sp>
      <p:sp>
        <p:nvSpPr>
          <p:cNvPr id="3" name="TextBox 2"/>
          <p:cNvSpPr txBox="1"/>
          <p:nvPr/>
        </p:nvSpPr>
        <p:spPr>
          <a:xfrm>
            <a:off x="343646" y="1897528"/>
            <a:ext cx="8053295" cy="1446550"/>
          </a:xfrm>
          <a:prstGeom prst="rect">
            <a:avLst/>
          </a:prstGeom>
          <a:noFill/>
        </p:spPr>
        <p:txBody>
          <a:bodyPr wrap="square" rtlCol="0">
            <a:spAutoFit/>
          </a:bodyPr>
          <a:lstStyle/>
          <a:p>
            <a:pPr marL="342900" indent="-342900">
              <a:buFontTx/>
              <a:buChar char="-"/>
            </a:pPr>
            <a:r>
              <a:rPr lang="en-US" sz="2200" dirty="0" smtClean="0"/>
              <a:t>Site is set as a field of knowledge, intellectual exchange and cultural debate</a:t>
            </a:r>
          </a:p>
          <a:p>
            <a:pPr marL="342900" indent="-342900">
              <a:buFontTx/>
              <a:buChar char="-"/>
            </a:pPr>
            <a:r>
              <a:rPr lang="en-US" sz="2200" dirty="0" smtClean="0"/>
              <a:t>Site is not an institutional pre-condition (e.g. museum or public plaza/park)</a:t>
            </a:r>
            <a:endParaRPr lang="en-US" sz="2200" dirty="0"/>
          </a:p>
        </p:txBody>
      </p:sp>
    </p:spTree>
    <p:extLst>
      <p:ext uri="{BB962C8B-B14F-4D97-AF65-F5344CB8AC3E}">
        <p14:creationId xmlns:p14="http://schemas.microsoft.com/office/powerpoint/2010/main" val="165350466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326334" y="5145716"/>
            <a:ext cx="5715000" cy="1143000"/>
          </a:xfrm>
        </p:spPr>
        <p:txBody>
          <a:bodyPr/>
          <a:lstStyle/>
          <a:p>
            <a:pPr algn="r" eaLnBrk="1" hangingPunct="1"/>
            <a:r>
              <a:rPr lang="en-US" sz="1400" dirty="0">
                <a:latin typeface="Calibri" charset="0"/>
              </a:rPr>
              <a:t>Measurement Room</a:t>
            </a:r>
            <a:br>
              <a:rPr lang="en-US" sz="1400" dirty="0">
                <a:latin typeface="Calibri" charset="0"/>
              </a:rPr>
            </a:br>
            <a:r>
              <a:rPr lang="en-US" sz="1400" dirty="0">
                <a:latin typeface="Calibri" charset="0"/>
              </a:rPr>
              <a:t> Mel </a:t>
            </a:r>
            <a:r>
              <a:rPr lang="en-US" sz="1400" dirty="0" err="1">
                <a:latin typeface="Calibri" charset="0"/>
              </a:rPr>
              <a:t>Bochner</a:t>
            </a:r>
            <a:r>
              <a:rPr lang="en-US" sz="1400" dirty="0">
                <a:latin typeface="Calibri" charset="0"/>
              </a:rPr>
              <a:t/>
            </a:r>
            <a:br>
              <a:rPr lang="en-US" sz="1400" dirty="0">
                <a:latin typeface="Calibri" charset="0"/>
              </a:rPr>
            </a:br>
            <a:r>
              <a:rPr lang="en-US" sz="1400" dirty="0">
                <a:latin typeface="Calibri" charset="0"/>
              </a:rPr>
              <a:t>1969</a:t>
            </a:r>
          </a:p>
        </p:txBody>
      </p:sp>
      <p:pic>
        <p:nvPicPr>
          <p:cNvPr id="5123" name="Content Placeholder 3" descr="Measurement Room, Mel Bochner, 1969.jpg"/>
          <p:cNvPicPr>
            <a:picLocks noGrp="1" noChangeAspect="1"/>
          </p:cNvPicPr>
          <p:nvPr>
            <p:ph idx="1"/>
          </p:nvPr>
        </p:nvPicPr>
        <p:blipFill>
          <a:blip r:embed="rId3">
            <a:extLst>
              <a:ext uri="{28A0092B-C50C-407E-A947-70E740481C1C}">
                <a14:useLocalDpi xmlns:a14="http://schemas.microsoft.com/office/drawing/2010/main"/>
              </a:ext>
            </a:extLst>
          </a:blip>
          <a:srcRect/>
          <a:stretch>
            <a:fillRect/>
          </a:stretch>
        </p:blipFill>
        <p:spPr>
          <a:xfrm>
            <a:off x="278793" y="221295"/>
            <a:ext cx="5309830" cy="6636705"/>
          </a:xfrm>
        </p:spPr>
      </p:pic>
    </p:spTree>
    <p:extLst>
      <p:ext uri="{BB962C8B-B14F-4D97-AF65-F5344CB8AC3E}">
        <p14:creationId xmlns:p14="http://schemas.microsoft.com/office/powerpoint/2010/main" val="604525809"/>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5.jpg"/>
          <p:cNvPicPr>
            <a:picLocks noGrp="1" noChangeAspect="1"/>
          </p:cNvPicPr>
          <p:nvPr>
            <p:ph idx="1"/>
          </p:nvPr>
        </p:nvPicPr>
        <p:blipFill>
          <a:blip r:embed="rId2" cstate="print">
            <a:extLst>
              <a:ext uri="{28A0092B-C50C-407E-A947-70E740481C1C}">
                <a14:useLocalDpi xmlns:a14="http://schemas.microsoft.com/office/drawing/2010/main"/>
              </a:ext>
            </a:extLst>
          </a:blip>
          <a:srcRect l="-7267" r="-7267"/>
          <a:stretch>
            <a:fillRect/>
          </a:stretch>
        </p:blipFill>
        <p:spPr>
          <a:xfrm>
            <a:off x="457200" y="349250"/>
            <a:ext cx="8348133" cy="6261100"/>
          </a:xfrm>
        </p:spPr>
      </p:pic>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Tree>
    <p:extLst>
      <p:ext uri="{BB962C8B-B14F-4D97-AF65-F5344CB8AC3E}">
        <p14:creationId xmlns:p14="http://schemas.microsoft.com/office/powerpoint/2010/main" val="3414687220"/>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6.jpg"/>
          <p:cNvPicPr>
            <a:picLocks noGrp="1" noChangeAspect="1"/>
          </p:cNvPicPr>
          <p:nvPr>
            <p:ph idx="1"/>
          </p:nvPr>
        </p:nvPicPr>
        <p:blipFill>
          <a:blip r:embed="rId2" cstate="print">
            <a:extLst>
              <a:ext uri="{28A0092B-C50C-407E-A947-70E740481C1C}">
                <a14:useLocalDpi xmlns:a14="http://schemas.microsoft.com/office/drawing/2010/main"/>
              </a:ext>
            </a:extLst>
          </a:blip>
          <a:srcRect l="-21301" r="-21301"/>
          <a:stretch>
            <a:fillRect/>
          </a:stretch>
        </p:blipFill>
        <p:spPr>
          <a:xfrm>
            <a:off x="-16933" y="-12700"/>
            <a:ext cx="9160933" cy="6870700"/>
          </a:xfrm>
        </p:spPr>
      </p:pic>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Tree>
    <p:extLst>
      <p:ext uri="{BB962C8B-B14F-4D97-AF65-F5344CB8AC3E}">
        <p14:creationId xmlns:p14="http://schemas.microsoft.com/office/powerpoint/2010/main" val="392796996"/>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descr="kruger07.jpg"/>
          <p:cNvPicPr>
            <a:picLocks noGrp="1" noChangeAspect="1"/>
          </p:cNvPicPr>
          <p:nvPr>
            <p:ph idx="1"/>
          </p:nvPr>
        </p:nvPicPr>
        <p:blipFill>
          <a:blip r:embed="rId2" cstate="print">
            <a:extLst>
              <a:ext uri="{28A0092B-C50C-407E-A947-70E740481C1C}">
                <a14:useLocalDpi xmlns:a14="http://schemas.microsoft.com/office/drawing/2010/main"/>
              </a:ext>
            </a:extLst>
          </a:blip>
          <a:srcRect t="-4269" b="-4269"/>
          <a:stretch>
            <a:fillRect/>
          </a:stretch>
        </p:blipFill>
        <p:spPr>
          <a:xfrm>
            <a:off x="600075" y="304800"/>
            <a:ext cx="8229600" cy="6172200"/>
          </a:xfrm>
        </p:spPr>
      </p:pic>
      <p:sp>
        <p:nvSpPr>
          <p:cNvPr id="4" name="Subtitle 2"/>
          <p:cNvSpPr txBox="1">
            <a:spLocks/>
          </p:cNvSpPr>
          <p:nvPr/>
        </p:nvSpPr>
        <p:spPr bwMode="auto">
          <a:xfrm>
            <a:off x="914400" y="6477000"/>
            <a:ext cx="7315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ormAutofit/>
          </a:bodyPr>
          <a:lst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0"/>
              </a:defRPr>
            </a:lvl1pPr>
            <a:lvl2pPr marL="742950" indent="-285750" algn="l" defTabSz="457200"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 typeface="Arial"/>
              <a:buNone/>
              <a:defRPr/>
            </a:pPr>
            <a:r>
              <a:rPr lang="en-US" sz="1600" dirty="0" smtClean="0">
                <a:solidFill>
                  <a:schemeClr val="bg1"/>
                </a:solidFill>
                <a:cs typeface="ＭＳ Ｐゴシック" charset="-128"/>
              </a:rPr>
              <a:t>Barbara Kruger</a:t>
            </a:r>
          </a:p>
        </p:txBody>
      </p:sp>
    </p:spTree>
    <p:extLst>
      <p:ext uri="{BB962C8B-B14F-4D97-AF65-F5344CB8AC3E}">
        <p14:creationId xmlns:p14="http://schemas.microsoft.com/office/powerpoint/2010/main" val="2917150938"/>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0825" y="383381"/>
            <a:ext cx="8229600" cy="725487"/>
          </a:xfrm>
        </p:spPr>
        <p:txBody>
          <a:bodyPr>
            <a:noAutofit/>
          </a:bodyPr>
          <a:lstStyle/>
          <a:p>
            <a:r>
              <a:rPr lang="en-US" sz="2200" dirty="0" smtClean="0">
                <a:solidFill>
                  <a:srgbClr val="000000"/>
                </a:solidFill>
                <a:hlinkClick r:id="rId2"/>
              </a:rPr>
              <a:t>View </a:t>
            </a:r>
            <a:r>
              <a:rPr lang="en-US" sz="2200" b="1" dirty="0">
                <a:solidFill>
                  <a:srgbClr val="000000"/>
                </a:solidFill>
                <a:hlinkClick r:id="rId2"/>
              </a:rPr>
              <a:t>Krzysztof </a:t>
            </a:r>
            <a:r>
              <a:rPr lang="en-US" sz="2200" b="1" dirty="0" err="1" smtClean="0">
                <a:solidFill>
                  <a:srgbClr val="000000"/>
                </a:solidFill>
                <a:hlinkClick r:id="rId2"/>
              </a:rPr>
              <a:t>Wodiczko</a:t>
            </a:r>
            <a:r>
              <a:rPr lang="en-US" sz="2200" b="1" dirty="0" smtClean="0">
                <a:solidFill>
                  <a:srgbClr val="000000"/>
                </a:solidFill>
                <a:hlinkClick r:id="rId2"/>
              </a:rPr>
              <a:t> </a:t>
            </a:r>
            <a:r>
              <a:rPr lang="en-US" sz="2200" dirty="0" smtClean="0">
                <a:solidFill>
                  <a:srgbClr val="000000"/>
                </a:solidFill>
                <a:hlinkClick r:id="rId2"/>
              </a:rPr>
              <a:t>segment online</a:t>
            </a:r>
            <a:r>
              <a:rPr lang="en-US" sz="2200" dirty="0">
                <a:solidFill>
                  <a:srgbClr val="000000"/>
                </a:solidFill>
                <a:hlinkClick r:id="rId2"/>
              </a:rPr>
              <a:t/>
            </a:r>
            <a:br>
              <a:rPr lang="en-US" sz="2200" dirty="0">
                <a:solidFill>
                  <a:srgbClr val="000000"/>
                </a:solidFill>
                <a:hlinkClick r:id="rId2"/>
              </a:rPr>
            </a:br>
            <a:endParaRPr lang="en-US" sz="2200" dirty="0">
              <a:solidFill>
                <a:srgbClr val="000000"/>
              </a:solidFill>
              <a:latin typeface="Arial"/>
              <a:cs typeface="Arial"/>
            </a:endParaRPr>
          </a:p>
        </p:txBody>
      </p:sp>
      <p:pic>
        <p:nvPicPr>
          <p:cNvPr id="3" name="Picture 2" descr="wodiczko-video-001.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39875" y="1419225"/>
            <a:ext cx="5842000" cy="4368800"/>
          </a:xfrm>
          <a:prstGeom prst="rect">
            <a:avLst/>
          </a:prstGeom>
        </p:spPr>
      </p:pic>
      <p:sp>
        <p:nvSpPr>
          <p:cNvPr id="4" name="TextBox 3"/>
          <p:cNvSpPr txBox="1"/>
          <p:nvPr/>
        </p:nvSpPr>
        <p:spPr>
          <a:xfrm>
            <a:off x="1428750" y="6117709"/>
            <a:ext cx="2005677" cy="276999"/>
          </a:xfrm>
          <a:prstGeom prst="rect">
            <a:avLst/>
          </a:prstGeom>
          <a:noFill/>
        </p:spPr>
        <p:txBody>
          <a:bodyPr wrap="none" rtlCol="0">
            <a:spAutoFit/>
          </a:bodyPr>
          <a:lstStyle/>
          <a:p>
            <a:r>
              <a:rPr lang="en-US" sz="1200" dirty="0" smtClean="0">
                <a:solidFill>
                  <a:srgbClr val="000000"/>
                </a:solidFill>
              </a:rPr>
              <a:t>Bunker Hill Video Monument</a:t>
            </a:r>
            <a:endParaRPr lang="en-US" sz="1200" dirty="0">
              <a:solidFill>
                <a:srgbClr val="000000"/>
              </a:solidFill>
            </a:endParaRPr>
          </a:p>
        </p:txBody>
      </p:sp>
    </p:spTree>
    <p:extLst>
      <p:ext uri="{BB962C8B-B14F-4D97-AF65-F5344CB8AC3E}">
        <p14:creationId xmlns:p14="http://schemas.microsoft.com/office/powerpoint/2010/main" val="2968516168"/>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3412" y="522941"/>
            <a:ext cx="8740588" cy="584776"/>
          </a:xfrm>
          <a:prstGeom prst="rect">
            <a:avLst/>
          </a:prstGeom>
          <a:noFill/>
        </p:spPr>
        <p:txBody>
          <a:bodyPr wrap="square" rtlCol="0">
            <a:spAutoFit/>
          </a:bodyPr>
          <a:lstStyle/>
          <a:p>
            <a:r>
              <a:rPr lang="en-US" sz="3200" dirty="0" smtClean="0"/>
              <a:t>One Place BETWEEN Another</a:t>
            </a:r>
            <a:endParaRPr lang="en-US" sz="3200" dirty="0"/>
          </a:p>
        </p:txBody>
      </p:sp>
      <p:sp>
        <p:nvSpPr>
          <p:cNvPr id="5" name="TextBox 4"/>
          <p:cNvSpPr txBox="1"/>
          <p:nvPr/>
        </p:nvSpPr>
        <p:spPr>
          <a:xfrm>
            <a:off x="403412" y="1376658"/>
            <a:ext cx="8083176" cy="2800766"/>
          </a:xfrm>
          <a:prstGeom prst="rect">
            <a:avLst/>
          </a:prstGeom>
          <a:noFill/>
        </p:spPr>
        <p:txBody>
          <a:bodyPr wrap="square" rtlCol="0">
            <a:spAutoFit/>
          </a:bodyPr>
          <a:lstStyle/>
          <a:p>
            <a:pPr marL="342900" indent="-342900">
              <a:buFontTx/>
              <a:buChar char="-"/>
            </a:pPr>
            <a:r>
              <a:rPr lang="en-US" sz="2200" dirty="0" smtClean="0"/>
              <a:t>Celebrate nomadic condition</a:t>
            </a:r>
          </a:p>
          <a:p>
            <a:pPr marL="342900" indent="-342900">
              <a:buFontTx/>
              <a:buChar char="-"/>
            </a:pPr>
            <a:r>
              <a:rPr lang="en-US" sz="2200" dirty="0" smtClean="0"/>
              <a:t>New idea of space as fluid and connected</a:t>
            </a:r>
          </a:p>
          <a:p>
            <a:pPr marL="342900" indent="-342900">
              <a:buFontTx/>
              <a:buChar char="-"/>
            </a:pPr>
            <a:r>
              <a:rPr lang="en-US" sz="2200" dirty="0" smtClean="0"/>
              <a:t>Addressing </a:t>
            </a:r>
            <a:r>
              <a:rPr lang="en-US" sz="2200" dirty="0" err="1" smtClean="0"/>
              <a:t>adgencies</a:t>
            </a:r>
            <a:r>
              <a:rPr lang="en-US" sz="2200" dirty="0" smtClean="0"/>
              <a:t> </a:t>
            </a:r>
            <a:r>
              <a:rPr lang="en-US" sz="2200" dirty="0" smtClean="0"/>
              <a:t>and distances between one thing (person, place, fragment, thought) and another</a:t>
            </a:r>
          </a:p>
          <a:p>
            <a:pPr marL="342900" indent="-342900">
              <a:buFontTx/>
              <a:buChar char="-"/>
            </a:pPr>
            <a:r>
              <a:rPr lang="en-US" sz="2200" dirty="0" smtClean="0"/>
              <a:t>Turn local encounters into long term commitments and passing encounters into permanent social marks</a:t>
            </a:r>
          </a:p>
          <a:p>
            <a:pPr marL="342900" indent="-342900">
              <a:buFontTx/>
              <a:buChar char="-"/>
            </a:pPr>
            <a:r>
              <a:rPr lang="en-US" sz="2200" dirty="0" smtClean="0"/>
              <a:t>Larger perspective with recognized linkages</a:t>
            </a:r>
          </a:p>
          <a:p>
            <a:pPr marL="342900" indent="-342900">
              <a:buFontTx/>
              <a:buChar char="-"/>
            </a:pPr>
            <a:r>
              <a:rPr lang="en-US" sz="2200" dirty="0" smtClean="0"/>
              <a:t>-Not fragmentation, an alignment with the whole system</a:t>
            </a:r>
          </a:p>
        </p:txBody>
      </p:sp>
    </p:spTree>
    <p:extLst>
      <p:ext uri="{BB962C8B-B14F-4D97-AF65-F5344CB8AC3E}">
        <p14:creationId xmlns:p14="http://schemas.microsoft.com/office/powerpoint/2010/main" val="1653504661"/>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249612"/>
            <a:ext cx="5558562" cy="3464053"/>
          </a:xfrm>
        </p:spPr>
        <p:txBody>
          <a:bodyPr>
            <a:normAutofit fontScale="92500"/>
          </a:bodyPr>
          <a:lstStyle/>
          <a:p>
            <a:r>
              <a:rPr lang="en-US" sz="1800" dirty="0"/>
              <a:t>Mark Dion conducts large-scale projects in which he questions the role of specialists—from archeologists to ethnologists, from historians to art curators. He </a:t>
            </a:r>
            <a:r>
              <a:rPr lang="en-US" sz="1800" dirty="0" smtClean="0"/>
              <a:t>invites </a:t>
            </a:r>
            <a:r>
              <a:rPr lang="en-US" sz="1800" dirty="0"/>
              <a:t>viewers of his work to be an active audience</a:t>
            </a:r>
            <a:r>
              <a:rPr lang="en-US" sz="1800" dirty="0" smtClean="0"/>
              <a:t>. </a:t>
            </a:r>
            <a:r>
              <a:rPr lang="en-US" sz="1800" dirty="0"/>
              <a:t>Dion’s </a:t>
            </a:r>
            <a:r>
              <a:rPr lang="en-US" sz="1800" i="1" dirty="0"/>
              <a:t>Tate Thames Dig</a:t>
            </a:r>
            <a:r>
              <a:rPr lang="en-US" sz="1800" dirty="0"/>
              <a:t> was a public project in London involving historical sites past and present, including the Tate Museum, Globe Theatre, and Bankside Power Station. This project consisted of three phases: the archeological dig phase, the cleaning and classifying stage, and the final display in what Dion terms his “Cabinets of </a:t>
            </a:r>
            <a:r>
              <a:rPr lang="en-US" sz="1800" dirty="0" smtClean="0"/>
              <a:t>Curiosities. </a:t>
            </a:r>
            <a:r>
              <a:rPr lang="en-US" sz="1800" dirty="0"/>
              <a:t>Dion’s team collected large quantities of items, including clay pipes, decorated shards of pottery, oyster shells, and plastic toys.</a:t>
            </a:r>
          </a:p>
        </p:txBody>
      </p:sp>
      <p:pic>
        <p:nvPicPr>
          <p:cNvPr id="4" name="Picture 3" descr="dion_river.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33450" y="165100"/>
            <a:ext cx="3657600" cy="2463800"/>
          </a:xfrm>
          <a:prstGeom prst="rect">
            <a:avLst/>
          </a:prstGeom>
        </p:spPr>
      </p:pic>
      <p:pic>
        <p:nvPicPr>
          <p:cNvPr id="5" name="Picture 4" descr="dion tate thames dig.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85977" y="346549"/>
            <a:ext cx="3062823" cy="4964997"/>
          </a:xfrm>
          <a:prstGeom prst="rect">
            <a:avLst/>
          </a:prstGeom>
        </p:spPr>
      </p:pic>
    </p:spTree>
    <p:extLst>
      <p:ext uri="{BB962C8B-B14F-4D97-AF65-F5344CB8AC3E}">
        <p14:creationId xmlns:p14="http://schemas.microsoft.com/office/powerpoint/2010/main" val="3390786864"/>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17513"/>
            <a:ext cx="8229600" cy="1143000"/>
          </a:xfrm>
        </p:spPr>
        <p:txBody>
          <a:bodyPr>
            <a:normAutofit/>
          </a:bodyPr>
          <a:lstStyle/>
          <a:p>
            <a:r>
              <a:rPr lang="en-US" sz="2200" dirty="0" smtClean="0">
                <a:solidFill>
                  <a:srgbClr val="000000"/>
                </a:solidFill>
              </a:rPr>
              <a:t>View </a:t>
            </a:r>
            <a:r>
              <a:rPr lang="en-US" sz="2200" dirty="0" smtClean="0">
                <a:solidFill>
                  <a:srgbClr val="000000"/>
                </a:solidFill>
                <a:hlinkClick r:id="rId2"/>
              </a:rPr>
              <a:t>video segment on </a:t>
            </a:r>
            <a:r>
              <a:rPr lang="en-US" sz="2200" b="1" dirty="0" smtClean="0">
                <a:solidFill>
                  <a:srgbClr val="000000"/>
                </a:solidFill>
                <a:hlinkClick r:id="rId2"/>
              </a:rPr>
              <a:t>Mark </a:t>
            </a:r>
            <a:r>
              <a:rPr lang="en-US" sz="2200" b="1" dirty="0">
                <a:solidFill>
                  <a:srgbClr val="000000"/>
                </a:solidFill>
                <a:hlinkClick r:id="rId2"/>
              </a:rPr>
              <a:t>Dion </a:t>
            </a:r>
            <a:r>
              <a:rPr lang="en-US" sz="2200" dirty="0" smtClean="0">
                <a:solidFill>
                  <a:srgbClr val="000000"/>
                </a:solidFill>
                <a:hlinkClick r:id="rId2"/>
              </a:rPr>
              <a:t>online</a:t>
            </a:r>
            <a:r>
              <a:rPr lang="en-US" sz="2200" dirty="0" smtClean="0">
                <a:solidFill>
                  <a:srgbClr val="000000"/>
                </a:solidFill>
              </a:rPr>
              <a:t/>
            </a:r>
            <a:br>
              <a:rPr lang="en-US" sz="2200" dirty="0" smtClean="0">
                <a:solidFill>
                  <a:srgbClr val="000000"/>
                </a:solidFill>
              </a:rPr>
            </a:br>
            <a:endParaRPr lang="en-US" sz="2200" dirty="0">
              <a:solidFill>
                <a:srgbClr val="000000"/>
              </a:solidFill>
              <a:latin typeface="Arial"/>
              <a:cs typeface="Arial"/>
            </a:endParaRPr>
          </a:p>
        </p:txBody>
      </p:sp>
      <p:pic>
        <p:nvPicPr>
          <p:cNvPr id="4" name="Picture 3" descr="mark_dion.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03375" y="1898650"/>
            <a:ext cx="5969000" cy="3975100"/>
          </a:xfrm>
          <a:prstGeom prst="rect">
            <a:avLst/>
          </a:prstGeom>
        </p:spPr>
      </p:pic>
    </p:spTree>
    <p:extLst>
      <p:ext uri="{BB962C8B-B14F-4D97-AF65-F5344CB8AC3E}">
        <p14:creationId xmlns:p14="http://schemas.microsoft.com/office/powerpoint/2010/main" val="3126467439"/>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2200" dirty="0" smtClean="0"/>
              <a:t>Rx – Keeping </a:t>
            </a:r>
            <a:r>
              <a:rPr lang="en-US" sz="2200" dirty="0" err="1" smtClean="0"/>
              <a:t>TaBs</a:t>
            </a:r>
            <a:endParaRPr lang="en-US" sz="2200" dirty="0"/>
          </a:p>
        </p:txBody>
      </p:sp>
      <p:pic>
        <p:nvPicPr>
          <p:cNvPr id="4105" name="Picture 9"/>
          <p:cNvPicPr>
            <a:picLocks noChangeAspect="1" noChangeArrowheads="1"/>
          </p:cNvPicPr>
          <p:nvPr/>
        </p:nvPicPr>
        <p:blipFill>
          <a:blip r:embed="rId2" cstate="print"/>
          <a:srcRect/>
          <a:stretch>
            <a:fillRect/>
          </a:stretch>
        </p:blipFill>
        <p:spPr bwMode="auto">
          <a:xfrm>
            <a:off x="228600" y="990600"/>
            <a:ext cx="4024732" cy="3009900"/>
          </a:xfrm>
          <a:prstGeom prst="rect">
            <a:avLst/>
          </a:prstGeom>
          <a:noFill/>
          <a:ln w="9525">
            <a:noFill/>
            <a:miter lim="800000"/>
            <a:headEnd/>
            <a:tailEnd/>
          </a:ln>
        </p:spPr>
      </p:pic>
      <p:pic>
        <p:nvPicPr>
          <p:cNvPr id="4106" name="Picture 10"/>
          <p:cNvPicPr>
            <a:picLocks noChangeAspect="1" noChangeArrowheads="1"/>
          </p:cNvPicPr>
          <p:nvPr/>
        </p:nvPicPr>
        <p:blipFill>
          <a:blip r:embed="rId3" cstate="print"/>
          <a:srcRect/>
          <a:stretch>
            <a:fillRect/>
          </a:stretch>
        </p:blipFill>
        <p:spPr bwMode="auto">
          <a:xfrm>
            <a:off x="3276600" y="3429000"/>
            <a:ext cx="5473700" cy="3024642"/>
          </a:xfrm>
          <a:prstGeom prst="rect">
            <a:avLst/>
          </a:prstGeom>
          <a:noFill/>
          <a:ln w="9525">
            <a:noFill/>
            <a:miter lim="800000"/>
            <a:headEnd/>
            <a:tailEnd/>
          </a:ln>
        </p:spPr>
      </p:pic>
      <p:sp>
        <p:nvSpPr>
          <p:cNvPr id="3" name="TextBox 2"/>
          <p:cNvSpPr txBox="1"/>
          <p:nvPr/>
        </p:nvSpPr>
        <p:spPr>
          <a:xfrm>
            <a:off x="212725" y="4127500"/>
            <a:ext cx="3063875" cy="2339102"/>
          </a:xfrm>
          <a:prstGeom prst="rect">
            <a:avLst/>
          </a:prstGeom>
          <a:noFill/>
        </p:spPr>
        <p:txBody>
          <a:bodyPr wrap="square" rtlCol="0">
            <a:spAutoFit/>
          </a:bodyPr>
          <a:lstStyle/>
          <a:p>
            <a:r>
              <a:rPr lang="en-US" dirty="0">
                <a:hlinkClick r:id="rId4"/>
              </a:rPr>
              <a:t>Natalie </a:t>
            </a:r>
            <a:r>
              <a:rPr lang="en-US" dirty="0" err="1" smtClean="0">
                <a:hlinkClick r:id="rId4"/>
              </a:rPr>
              <a:t>Jeremijenko</a:t>
            </a:r>
            <a:endParaRPr lang="en-US" dirty="0" smtClean="0"/>
          </a:p>
          <a:p>
            <a:endParaRPr lang="en-US" sz="1600" dirty="0"/>
          </a:p>
          <a:p>
            <a:r>
              <a:rPr lang="en-US" sz="1600" dirty="0" smtClean="0"/>
              <a:t>Tadpole pets containers</a:t>
            </a:r>
          </a:p>
          <a:p>
            <a:r>
              <a:rPr lang="en-US" sz="1600" dirty="0" smtClean="0"/>
              <a:t>A way to measure your environmental health</a:t>
            </a:r>
          </a:p>
          <a:p>
            <a:r>
              <a:rPr lang="en-US" sz="1600" dirty="0" smtClean="0"/>
              <a:t>tadpole walkers</a:t>
            </a:r>
          </a:p>
          <a:p>
            <a:r>
              <a:rPr lang="en-US" sz="1600" dirty="0" smtClean="0"/>
              <a:t>Intended to instigate conversation</a:t>
            </a:r>
          </a:p>
          <a:p>
            <a:r>
              <a:rPr lang="en-US" sz="1600" dirty="0"/>
              <a:t>(</a:t>
            </a:r>
            <a:r>
              <a:rPr lang="en-US" sz="1600" dirty="0" smtClean="0"/>
              <a:t>endocrine disrupters evident in health of tadpole)</a:t>
            </a:r>
            <a:endParaRPr lang="en-US" sz="1600" dirty="0"/>
          </a:p>
        </p:txBody>
      </p:sp>
    </p:spTree>
    <p:extLst>
      <p:ext uri="{BB962C8B-B14F-4D97-AF65-F5344CB8AC3E}">
        <p14:creationId xmlns:p14="http://schemas.microsoft.com/office/powerpoint/2010/main" val="2086734164"/>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8650" y="206375"/>
            <a:ext cx="2654300" cy="412750"/>
          </a:xfrm>
        </p:spPr>
        <p:txBody>
          <a:bodyPr>
            <a:normAutofit fontScale="90000"/>
          </a:bodyPr>
          <a:lstStyle/>
          <a:p>
            <a:r>
              <a:rPr lang="en-US" sz="2200" dirty="0" smtClean="0"/>
              <a:t>Rx – </a:t>
            </a:r>
            <a:r>
              <a:rPr lang="en-US" sz="2200" dirty="0" err="1" smtClean="0"/>
              <a:t>NoPARK</a:t>
            </a:r>
            <a:endParaRPr lang="en-US" sz="2200" dirty="0"/>
          </a:p>
        </p:txBody>
      </p:sp>
      <p:pic>
        <p:nvPicPr>
          <p:cNvPr id="10242" name="Picture 2"/>
          <p:cNvPicPr>
            <a:picLocks noChangeAspect="1" noChangeArrowheads="1"/>
          </p:cNvPicPr>
          <p:nvPr/>
        </p:nvPicPr>
        <p:blipFill>
          <a:blip r:embed="rId3" cstate="print"/>
          <a:srcRect/>
          <a:stretch>
            <a:fillRect/>
          </a:stretch>
        </p:blipFill>
        <p:spPr bwMode="auto">
          <a:xfrm>
            <a:off x="228600" y="838200"/>
            <a:ext cx="4286250" cy="3200400"/>
          </a:xfrm>
          <a:prstGeom prst="rect">
            <a:avLst/>
          </a:prstGeom>
          <a:noFill/>
          <a:ln w="9525">
            <a:noFill/>
            <a:miter lim="800000"/>
            <a:headEnd/>
            <a:tailEnd/>
          </a:ln>
        </p:spPr>
      </p:pic>
      <p:pic>
        <p:nvPicPr>
          <p:cNvPr id="10243" name="Picture 3"/>
          <p:cNvPicPr>
            <a:picLocks noChangeAspect="1" noChangeArrowheads="1"/>
          </p:cNvPicPr>
          <p:nvPr/>
        </p:nvPicPr>
        <p:blipFill>
          <a:blip r:embed="rId4" cstate="print"/>
          <a:srcRect/>
          <a:stretch>
            <a:fillRect/>
          </a:stretch>
        </p:blipFill>
        <p:spPr bwMode="auto">
          <a:xfrm>
            <a:off x="4495800" y="3657600"/>
            <a:ext cx="4343400" cy="3128605"/>
          </a:xfrm>
          <a:prstGeom prst="rect">
            <a:avLst/>
          </a:prstGeom>
          <a:noFill/>
          <a:ln w="9525">
            <a:noFill/>
            <a:miter lim="800000"/>
            <a:headEnd/>
            <a:tailEnd/>
          </a:ln>
        </p:spPr>
      </p:pic>
      <p:pic>
        <p:nvPicPr>
          <p:cNvPr id="10244" name="Picture 4"/>
          <p:cNvPicPr>
            <a:picLocks noChangeAspect="1" noChangeArrowheads="1"/>
          </p:cNvPicPr>
          <p:nvPr/>
        </p:nvPicPr>
        <p:blipFill>
          <a:blip r:embed="rId5" cstate="print"/>
          <a:srcRect/>
          <a:stretch>
            <a:fillRect/>
          </a:stretch>
        </p:blipFill>
        <p:spPr bwMode="auto">
          <a:xfrm>
            <a:off x="400050" y="3714750"/>
            <a:ext cx="4095750" cy="3067050"/>
          </a:xfrm>
          <a:prstGeom prst="rect">
            <a:avLst/>
          </a:prstGeom>
          <a:noFill/>
          <a:ln w="9525">
            <a:noFill/>
            <a:miter lim="800000"/>
            <a:headEnd/>
            <a:tailEnd/>
          </a:ln>
        </p:spPr>
      </p:pic>
      <p:pic>
        <p:nvPicPr>
          <p:cNvPr id="10245" name="Picture 5"/>
          <p:cNvPicPr>
            <a:picLocks noChangeAspect="1" noChangeArrowheads="1"/>
          </p:cNvPicPr>
          <p:nvPr/>
        </p:nvPicPr>
        <p:blipFill>
          <a:blip r:embed="rId6" cstate="print"/>
          <a:srcRect/>
          <a:stretch>
            <a:fillRect/>
          </a:stretch>
        </p:blipFill>
        <p:spPr bwMode="auto">
          <a:xfrm>
            <a:off x="5029200" y="838200"/>
            <a:ext cx="3810000" cy="2857500"/>
          </a:xfrm>
          <a:prstGeom prst="rect">
            <a:avLst/>
          </a:prstGeom>
          <a:noFill/>
          <a:ln w="9525">
            <a:noFill/>
            <a:miter lim="800000"/>
            <a:headEnd/>
            <a:tailEnd/>
          </a:ln>
        </p:spPr>
      </p:pic>
    </p:spTree>
    <p:extLst>
      <p:ext uri="{BB962C8B-B14F-4D97-AF65-F5344CB8AC3E}">
        <p14:creationId xmlns:p14="http://schemas.microsoft.com/office/powerpoint/2010/main" val="874470278"/>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2200" dirty="0" smtClean="0"/>
              <a:t>Evidence – Drawing In Air</a:t>
            </a:r>
            <a:endParaRPr lang="en-US" sz="2200" dirty="0"/>
          </a:p>
        </p:txBody>
      </p:sp>
      <p:pic>
        <p:nvPicPr>
          <p:cNvPr id="14338" name="Picture 2"/>
          <p:cNvPicPr>
            <a:picLocks noChangeAspect="1" noChangeArrowheads="1"/>
          </p:cNvPicPr>
          <p:nvPr/>
        </p:nvPicPr>
        <p:blipFill>
          <a:blip r:embed="rId2" cstate="print"/>
          <a:srcRect/>
          <a:stretch>
            <a:fillRect/>
          </a:stretch>
        </p:blipFill>
        <p:spPr bwMode="auto">
          <a:xfrm>
            <a:off x="1828800" y="838200"/>
            <a:ext cx="5334000" cy="1379728"/>
          </a:xfrm>
          <a:prstGeom prst="rect">
            <a:avLst/>
          </a:prstGeom>
          <a:noFill/>
          <a:ln w="9525">
            <a:noFill/>
            <a:miter lim="800000"/>
            <a:headEnd/>
            <a:tailEnd/>
          </a:ln>
        </p:spPr>
      </p:pic>
      <p:pic>
        <p:nvPicPr>
          <p:cNvPr id="14340" name="Picture 4"/>
          <p:cNvPicPr>
            <a:picLocks noChangeAspect="1" noChangeArrowheads="1"/>
          </p:cNvPicPr>
          <p:nvPr/>
        </p:nvPicPr>
        <p:blipFill>
          <a:blip r:embed="rId3" cstate="print"/>
          <a:srcRect/>
          <a:stretch>
            <a:fillRect/>
          </a:stretch>
        </p:blipFill>
        <p:spPr bwMode="auto">
          <a:xfrm>
            <a:off x="4343400" y="2438400"/>
            <a:ext cx="4953000" cy="3657600"/>
          </a:xfrm>
          <a:prstGeom prst="rect">
            <a:avLst/>
          </a:prstGeom>
          <a:noFill/>
          <a:ln w="9525">
            <a:noFill/>
            <a:miter lim="800000"/>
            <a:headEnd/>
            <a:tailEnd/>
          </a:ln>
        </p:spPr>
      </p:pic>
      <p:pic>
        <p:nvPicPr>
          <p:cNvPr id="14339" name="Picture 3"/>
          <p:cNvPicPr>
            <a:picLocks noChangeAspect="1" noChangeArrowheads="1"/>
          </p:cNvPicPr>
          <p:nvPr/>
        </p:nvPicPr>
        <p:blipFill>
          <a:blip r:embed="rId4" cstate="print"/>
          <a:srcRect/>
          <a:stretch>
            <a:fillRect/>
          </a:stretch>
        </p:blipFill>
        <p:spPr bwMode="auto">
          <a:xfrm>
            <a:off x="-609600" y="2438400"/>
            <a:ext cx="5486400" cy="3913094"/>
          </a:xfrm>
          <a:prstGeom prst="rect">
            <a:avLst/>
          </a:prstGeom>
          <a:noFill/>
          <a:ln w="9525">
            <a:noFill/>
            <a:miter lim="800000"/>
            <a:headEnd/>
            <a:tailEnd/>
          </a:ln>
        </p:spPr>
      </p:pic>
      <p:sp>
        <p:nvSpPr>
          <p:cNvPr id="3" name="TextBox 2"/>
          <p:cNvSpPr txBox="1"/>
          <p:nvPr/>
        </p:nvSpPr>
        <p:spPr>
          <a:xfrm>
            <a:off x="508000" y="6367369"/>
            <a:ext cx="7449913" cy="369332"/>
          </a:xfrm>
          <a:prstGeom prst="rect">
            <a:avLst/>
          </a:prstGeom>
          <a:noFill/>
        </p:spPr>
        <p:txBody>
          <a:bodyPr wrap="none" rtlCol="0">
            <a:spAutoFit/>
          </a:bodyPr>
          <a:lstStyle/>
          <a:p>
            <a:r>
              <a:rPr lang="en-US" dirty="0" smtClean="0"/>
              <a:t>Draws air upward through filtration, sample of how to clean air using building</a:t>
            </a:r>
            <a:endParaRPr lang="en-US" dirty="0"/>
          </a:p>
        </p:txBody>
      </p:sp>
    </p:spTree>
    <p:extLst>
      <p:ext uri="{BB962C8B-B14F-4D97-AF65-F5344CB8AC3E}">
        <p14:creationId xmlns:p14="http://schemas.microsoft.com/office/powerpoint/2010/main" val="279260743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762000" y="6172200"/>
            <a:ext cx="8229600" cy="533400"/>
          </a:xfrm>
        </p:spPr>
        <p:txBody>
          <a:bodyPr/>
          <a:lstStyle/>
          <a:p>
            <a:pPr algn="r"/>
            <a:r>
              <a:rPr lang="en-US" sz="1200" dirty="0">
                <a:latin typeface="Calibri" charset="0"/>
              </a:rPr>
              <a:t>Middle of the World, </a:t>
            </a:r>
            <a:r>
              <a:rPr lang="en-US" sz="1200" dirty="0" smtClean="0">
                <a:latin typeface="Calibri" charset="0"/>
              </a:rPr>
              <a:t>Vito </a:t>
            </a:r>
            <a:r>
              <a:rPr lang="en-US" sz="1200" dirty="0" err="1" smtClean="0">
                <a:latin typeface="Calibri" charset="0"/>
              </a:rPr>
              <a:t>Acconci</a:t>
            </a:r>
            <a:r>
              <a:rPr lang="en-US" sz="1200">
                <a:latin typeface="Calibri" charset="0"/>
              </a:rPr>
              <a:t> </a:t>
            </a:r>
            <a:r>
              <a:rPr lang="en-US" sz="1200" smtClean="0">
                <a:latin typeface="Calibri" charset="0"/>
              </a:rPr>
              <a:t> 1976</a:t>
            </a:r>
            <a:endParaRPr lang="en-US" sz="1200" dirty="0">
              <a:latin typeface="Calibri" charset="0"/>
            </a:endParaRPr>
          </a:p>
        </p:txBody>
      </p:sp>
      <p:pic>
        <p:nvPicPr>
          <p:cNvPr id="5127" name="Picture 7" descr="Middle of the World, Acconci,1976"/>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762000" y="152400"/>
            <a:ext cx="76200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067577"/>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2200" dirty="0" smtClean="0"/>
              <a:t>OOZ – Bird Communication</a:t>
            </a:r>
            <a:endParaRPr lang="en-US" sz="2200"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419600" y="914400"/>
            <a:ext cx="3417037" cy="2546350"/>
          </a:xfrm>
          <a:prstGeom prst="rect">
            <a:avLst/>
          </a:prstGeom>
          <a:noFill/>
          <a:ln w="9525">
            <a:noFill/>
            <a:miter lim="800000"/>
            <a:headEnd/>
            <a:tailEnd/>
          </a:ln>
        </p:spPr>
      </p:pic>
      <p:pic>
        <p:nvPicPr>
          <p:cNvPr id="6147" name="Picture 3"/>
          <p:cNvPicPr>
            <a:picLocks noChangeAspect="1" noChangeArrowheads="1"/>
          </p:cNvPicPr>
          <p:nvPr/>
        </p:nvPicPr>
        <p:blipFill>
          <a:blip r:embed="rId4" cstate="print"/>
          <a:srcRect/>
          <a:stretch>
            <a:fillRect/>
          </a:stretch>
        </p:blipFill>
        <p:spPr bwMode="auto">
          <a:xfrm>
            <a:off x="609601" y="914400"/>
            <a:ext cx="3199892" cy="2403475"/>
          </a:xfrm>
          <a:prstGeom prst="rect">
            <a:avLst/>
          </a:prstGeom>
          <a:noFill/>
          <a:ln w="9525">
            <a:noFill/>
            <a:miter lim="800000"/>
            <a:headEnd/>
            <a:tailEnd/>
          </a:ln>
        </p:spPr>
      </p:pic>
      <p:pic>
        <p:nvPicPr>
          <p:cNvPr id="6148" name="Picture 4"/>
          <p:cNvPicPr>
            <a:picLocks noChangeAspect="1" noChangeArrowheads="1"/>
          </p:cNvPicPr>
          <p:nvPr/>
        </p:nvPicPr>
        <p:blipFill>
          <a:blip r:embed="rId5" cstate="print"/>
          <a:srcRect/>
          <a:stretch>
            <a:fillRect/>
          </a:stretch>
        </p:blipFill>
        <p:spPr bwMode="auto">
          <a:xfrm>
            <a:off x="609601" y="3317875"/>
            <a:ext cx="3199893" cy="2403475"/>
          </a:xfrm>
          <a:prstGeom prst="rect">
            <a:avLst/>
          </a:prstGeom>
          <a:noFill/>
          <a:ln w="9525">
            <a:noFill/>
            <a:miter lim="800000"/>
            <a:headEnd/>
            <a:tailEnd/>
          </a:ln>
        </p:spPr>
      </p:pic>
      <p:pic>
        <p:nvPicPr>
          <p:cNvPr id="6149" name="Picture 5"/>
          <p:cNvPicPr>
            <a:picLocks noChangeAspect="1" noChangeArrowheads="1"/>
          </p:cNvPicPr>
          <p:nvPr/>
        </p:nvPicPr>
        <p:blipFill>
          <a:blip r:embed="rId6" cstate="print"/>
          <a:srcRect/>
          <a:stretch>
            <a:fillRect/>
          </a:stretch>
        </p:blipFill>
        <p:spPr bwMode="auto">
          <a:xfrm>
            <a:off x="4419600" y="3460750"/>
            <a:ext cx="3417037" cy="2566575"/>
          </a:xfrm>
          <a:prstGeom prst="rect">
            <a:avLst/>
          </a:prstGeom>
          <a:noFill/>
          <a:ln w="9525">
            <a:noFill/>
            <a:miter lim="800000"/>
            <a:headEnd/>
            <a:tailEnd/>
          </a:ln>
        </p:spPr>
      </p:pic>
      <p:sp>
        <p:nvSpPr>
          <p:cNvPr id="3" name="TextBox 2"/>
          <p:cNvSpPr txBox="1"/>
          <p:nvPr/>
        </p:nvSpPr>
        <p:spPr>
          <a:xfrm>
            <a:off x="457200" y="6070084"/>
            <a:ext cx="8199681" cy="369332"/>
          </a:xfrm>
          <a:prstGeom prst="rect">
            <a:avLst/>
          </a:prstGeom>
          <a:noFill/>
        </p:spPr>
        <p:txBody>
          <a:bodyPr wrap="none" rtlCol="0">
            <a:spAutoFit/>
          </a:bodyPr>
          <a:lstStyle/>
          <a:p>
            <a:r>
              <a:rPr lang="en-US" dirty="0" smtClean="0"/>
              <a:t>Social communication for birds, triggers “translated” messages, argument for animals</a:t>
            </a:r>
            <a:endParaRPr lang="en-US" dirty="0"/>
          </a:p>
        </p:txBody>
      </p:sp>
    </p:spTree>
    <p:extLst>
      <p:ext uri="{BB962C8B-B14F-4D97-AF65-F5344CB8AC3E}">
        <p14:creationId xmlns:p14="http://schemas.microsoft.com/office/powerpoint/2010/main" val="3962160386"/>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2200" dirty="0" smtClean="0"/>
              <a:t>OOZ – Amphibious Architecture</a:t>
            </a:r>
            <a:endParaRPr lang="en-US" sz="2200" dirty="0"/>
          </a:p>
        </p:txBody>
      </p:sp>
      <p:pic>
        <p:nvPicPr>
          <p:cNvPr id="7170" name="Picture 2"/>
          <p:cNvPicPr>
            <a:picLocks noChangeAspect="1" noChangeArrowheads="1"/>
          </p:cNvPicPr>
          <p:nvPr/>
        </p:nvPicPr>
        <p:blipFill>
          <a:blip r:embed="rId2" cstate="print"/>
          <a:srcRect/>
          <a:stretch>
            <a:fillRect/>
          </a:stretch>
        </p:blipFill>
        <p:spPr bwMode="auto">
          <a:xfrm>
            <a:off x="174625" y="914400"/>
            <a:ext cx="4238625" cy="2825750"/>
          </a:xfrm>
          <a:prstGeom prst="rect">
            <a:avLst/>
          </a:prstGeom>
          <a:noFill/>
          <a:ln w="9525">
            <a:noFill/>
            <a:miter lim="800000"/>
            <a:headEnd/>
            <a:tailEnd/>
          </a:ln>
        </p:spPr>
      </p:pic>
      <p:pic>
        <p:nvPicPr>
          <p:cNvPr id="7171" name="Picture 3"/>
          <p:cNvPicPr>
            <a:picLocks noChangeAspect="1" noChangeArrowheads="1"/>
          </p:cNvPicPr>
          <p:nvPr/>
        </p:nvPicPr>
        <p:blipFill>
          <a:blip r:embed="rId3" cstate="print"/>
          <a:srcRect/>
          <a:stretch>
            <a:fillRect/>
          </a:stretch>
        </p:blipFill>
        <p:spPr bwMode="auto">
          <a:xfrm>
            <a:off x="4799827" y="914399"/>
            <a:ext cx="3886973" cy="2591315"/>
          </a:xfrm>
          <a:prstGeom prst="rect">
            <a:avLst/>
          </a:prstGeom>
          <a:noFill/>
          <a:ln w="9525">
            <a:noFill/>
            <a:miter lim="800000"/>
            <a:headEnd/>
            <a:tailEnd/>
          </a:ln>
        </p:spPr>
      </p:pic>
      <p:pic>
        <p:nvPicPr>
          <p:cNvPr id="7172" name="Picture 4"/>
          <p:cNvPicPr>
            <a:picLocks noChangeAspect="1" noChangeArrowheads="1"/>
          </p:cNvPicPr>
          <p:nvPr/>
        </p:nvPicPr>
        <p:blipFill>
          <a:blip r:embed="rId4" cstate="print"/>
          <a:srcRect/>
          <a:stretch>
            <a:fillRect/>
          </a:stretch>
        </p:blipFill>
        <p:spPr bwMode="auto">
          <a:xfrm>
            <a:off x="4571999" y="3962400"/>
            <a:ext cx="4114801" cy="2254412"/>
          </a:xfrm>
          <a:prstGeom prst="rect">
            <a:avLst/>
          </a:prstGeom>
          <a:noFill/>
          <a:ln w="9525">
            <a:noFill/>
            <a:miter lim="800000"/>
            <a:headEnd/>
            <a:tailEnd/>
          </a:ln>
        </p:spPr>
      </p:pic>
      <p:pic>
        <p:nvPicPr>
          <p:cNvPr id="7173" name="Picture 5"/>
          <p:cNvPicPr>
            <a:picLocks noChangeAspect="1" noChangeArrowheads="1"/>
          </p:cNvPicPr>
          <p:nvPr/>
        </p:nvPicPr>
        <p:blipFill>
          <a:blip r:embed="rId5" cstate="print"/>
          <a:srcRect/>
          <a:stretch>
            <a:fillRect/>
          </a:stretch>
        </p:blipFill>
        <p:spPr bwMode="auto">
          <a:xfrm>
            <a:off x="174625" y="3886200"/>
            <a:ext cx="3683000" cy="2455333"/>
          </a:xfrm>
          <a:prstGeom prst="rect">
            <a:avLst/>
          </a:prstGeom>
          <a:noFill/>
          <a:ln w="9525">
            <a:noFill/>
            <a:miter lim="800000"/>
            <a:headEnd/>
            <a:tailEnd/>
          </a:ln>
        </p:spPr>
      </p:pic>
      <p:sp>
        <p:nvSpPr>
          <p:cNvPr id="3" name="TextBox 2"/>
          <p:cNvSpPr txBox="1"/>
          <p:nvPr/>
        </p:nvSpPr>
        <p:spPr>
          <a:xfrm>
            <a:off x="225167" y="6345793"/>
            <a:ext cx="6406434" cy="369332"/>
          </a:xfrm>
          <a:prstGeom prst="rect">
            <a:avLst/>
          </a:prstGeom>
          <a:noFill/>
        </p:spPr>
        <p:txBody>
          <a:bodyPr wrap="none" rtlCol="0">
            <a:spAutoFit/>
          </a:bodyPr>
          <a:lstStyle/>
          <a:p>
            <a:r>
              <a:rPr lang="en-US" dirty="0" smtClean="0"/>
              <a:t>Signals when fish are passing, water quality, allows you to text fish</a:t>
            </a:r>
            <a:endParaRPr lang="en-US" dirty="0"/>
          </a:p>
        </p:txBody>
      </p:sp>
    </p:spTree>
    <p:extLst>
      <p:ext uri="{BB962C8B-B14F-4D97-AF65-F5344CB8AC3E}">
        <p14:creationId xmlns:p14="http://schemas.microsoft.com/office/powerpoint/2010/main" val="2206204948"/>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435965" y="1696531"/>
            <a:ext cx="8396462" cy="1877437"/>
          </a:xfrm>
          <a:prstGeom prst="rect">
            <a:avLst/>
          </a:prstGeom>
          <a:noFill/>
        </p:spPr>
        <p:txBody>
          <a:bodyPr wrap="none" rtlCol="0">
            <a:spAutoFit/>
          </a:bodyPr>
          <a:lstStyle/>
          <a:p>
            <a:pPr algn="ctr"/>
            <a:r>
              <a:rPr lang="en-US" sz="2200" dirty="0" smtClean="0">
                <a:solidFill>
                  <a:srgbClr val="000000"/>
                </a:solidFill>
              </a:rPr>
              <a:t>View Ted Talk with </a:t>
            </a:r>
            <a:r>
              <a:rPr lang="en-US" sz="2200" b="1" dirty="0" smtClean="0">
                <a:solidFill>
                  <a:srgbClr val="000000"/>
                </a:solidFill>
              </a:rPr>
              <a:t>Natalie </a:t>
            </a:r>
            <a:r>
              <a:rPr lang="en-US" sz="2200" b="1" dirty="0" err="1" smtClean="0">
                <a:solidFill>
                  <a:srgbClr val="000000"/>
                </a:solidFill>
              </a:rPr>
              <a:t>Jeremijencko</a:t>
            </a:r>
            <a:endParaRPr lang="en-US" sz="2200" b="1" dirty="0" smtClean="0">
              <a:solidFill>
                <a:srgbClr val="000000"/>
              </a:solidFill>
            </a:endParaRPr>
          </a:p>
          <a:p>
            <a:pPr algn="ctr"/>
            <a:r>
              <a:rPr lang="en-US" dirty="0" smtClean="0">
                <a:solidFill>
                  <a:srgbClr val="000000"/>
                </a:solidFill>
                <a:latin typeface="Arial"/>
                <a:cs typeface="Arial"/>
                <a:hlinkClick r:id="rId2"/>
              </a:rPr>
              <a:t>http://www.ted.com</a:t>
            </a:r>
            <a:r>
              <a:rPr lang="en-US" dirty="0">
                <a:solidFill>
                  <a:srgbClr val="000000"/>
                </a:solidFill>
                <a:latin typeface="Arial"/>
                <a:cs typeface="Arial"/>
                <a:hlinkClick r:id="rId2"/>
              </a:rPr>
              <a:t>/talks/</a:t>
            </a:r>
            <a:r>
              <a:rPr lang="en-US" dirty="0" smtClean="0">
                <a:solidFill>
                  <a:srgbClr val="000000"/>
                </a:solidFill>
                <a:latin typeface="Arial"/>
                <a:cs typeface="Arial"/>
                <a:hlinkClick r:id="rId2"/>
              </a:rPr>
              <a:t>natalie_jeremijenko_the_art_of_the_eco_mindshift.html</a:t>
            </a:r>
            <a:endParaRPr lang="en-US" dirty="0" smtClean="0">
              <a:solidFill>
                <a:srgbClr val="000000"/>
              </a:solidFill>
              <a:latin typeface="Arial"/>
              <a:cs typeface="Arial"/>
            </a:endParaRPr>
          </a:p>
          <a:p>
            <a:pPr algn="ctr"/>
            <a:endParaRPr lang="en-US" dirty="0">
              <a:solidFill>
                <a:srgbClr val="000000"/>
              </a:solidFill>
            </a:endParaRPr>
          </a:p>
          <a:p>
            <a:pPr algn="ctr"/>
            <a:r>
              <a:rPr lang="en-US" sz="2200" dirty="0" smtClean="0">
                <a:solidFill>
                  <a:srgbClr val="000000"/>
                </a:solidFill>
              </a:rPr>
              <a:t>Lab at NYU</a:t>
            </a:r>
          </a:p>
          <a:p>
            <a:pPr algn="ctr"/>
            <a:r>
              <a:rPr lang="en-US" dirty="0" smtClean="0">
                <a:solidFill>
                  <a:srgbClr val="000000"/>
                </a:solidFill>
                <a:latin typeface="Arial"/>
                <a:cs typeface="Arial"/>
                <a:hlinkClick r:id="rId3"/>
              </a:rPr>
              <a:t>www.nyu.edu</a:t>
            </a:r>
            <a:r>
              <a:rPr lang="en-US" dirty="0">
                <a:solidFill>
                  <a:srgbClr val="000000"/>
                </a:solidFill>
                <a:latin typeface="Arial"/>
                <a:cs typeface="Arial"/>
                <a:hlinkClick r:id="rId3"/>
              </a:rPr>
              <a:t>/projects/xdesign</a:t>
            </a:r>
            <a:r>
              <a:rPr lang="en-US" dirty="0" smtClean="0">
                <a:solidFill>
                  <a:srgbClr val="000000"/>
                </a:solidFill>
                <a:latin typeface="Arial"/>
                <a:cs typeface="Arial"/>
                <a:hlinkClick r:id="rId3"/>
              </a:rPr>
              <a:t>/</a:t>
            </a:r>
            <a:endParaRPr lang="en-US" dirty="0" smtClean="0">
              <a:solidFill>
                <a:srgbClr val="000000"/>
              </a:solidFill>
              <a:latin typeface="Arial"/>
              <a:cs typeface="Arial"/>
            </a:endParaRPr>
          </a:p>
          <a:p>
            <a:pPr algn="ctr"/>
            <a:endParaRPr lang="en-US" dirty="0">
              <a:solidFill>
                <a:srgbClr val="000000"/>
              </a:solidFill>
              <a:latin typeface="Arial"/>
              <a:cs typeface="Arial"/>
            </a:endParaRPr>
          </a:p>
        </p:txBody>
      </p:sp>
    </p:spTree>
    <p:extLst>
      <p:ext uri="{BB962C8B-B14F-4D97-AF65-F5344CB8AC3E}">
        <p14:creationId xmlns:p14="http://schemas.microsoft.com/office/powerpoint/2010/main" val="1653504661"/>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3810" y="3760973"/>
            <a:ext cx="2363316" cy="3097028"/>
          </a:xfrm>
        </p:spPr>
        <p:txBody>
          <a:bodyPr>
            <a:normAutofit/>
          </a:bodyPr>
          <a:lstStyle/>
          <a:p>
            <a:pPr algn="l"/>
            <a:r>
              <a:rPr lang="en-US" sz="1800" b="1" dirty="0" smtClean="0">
                <a:hlinkClick r:id="rId2"/>
              </a:rPr>
              <a:t>Center for Land Use Interpretation</a:t>
            </a:r>
            <a:r>
              <a:rPr lang="en-US" sz="1800" dirty="0" smtClean="0">
                <a:hlinkClick r:id="rId2"/>
              </a:rPr>
              <a:t/>
            </a:r>
            <a:br>
              <a:rPr lang="en-US" sz="1800" dirty="0" smtClean="0">
                <a:hlinkClick r:id="rId2"/>
              </a:rPr>
            </a:br>
            <a:r>
              <a:rPr lang="en-US" sz="1800" dirty="0" err="1" smtClean="0">
                <a:latin typeface="Arial"/>
                <a:cs typeface="Arial"/>
              </a:rPr>
              <a:t>www.clui.org</a:t>
            </a:r>
            <a:r>
              <a:rPr lang="en-US" sz="1800" dirty="0" smtClean="0">
                <a:latin typeface="Arial"/>
                <a:cs typeface="Arial"/>
              </a:rPr>
              <a:t/>
            </a:r>
            <a:br>
              <a:rPr lang="en-US" sz="1800" dirty="0" smtClean="0">
                <a:latin typeface="Arial"/>
                <a:cs typeface="Arial"/>
              </a:rPr>
            </a:br>
            <a:r>
              <a:rPr lang="en-US" sz="1800" dirty="0" smtClean="0">
                <a:latin typeface="Arial"/>
                <a:cs typeface="Arial"/>
              </a:rPr>
              <a:t/>
            </a:r>
            <a:br>
              <a:rPr lang="en-US" sz="1800" dirty="0" smtClean="0">
                <a:latin typeface="Arial"/>
                <a:cs typeface="Arial"/>
              </a:rPr>
            </a:br>
            <a:r>
              <a:rPr lang="en-US" sz="1800" dirty="0" smtClean="0"/>
              <a:t/>
            </a:r>
            <a:br>
              <a:rPr lang="en-US" sz="1800" dirty="0" smtClean="0"/>
            </a:br>
            <a:endParaRPr lang="en-US" sz="1800" dirty="0"/>
          </a:p>
        </p:txBody>
      </p:sp>
      <p:pic>
        <p:nvPicPr>
          <p:cNvPr id="3" name="Picture 2" descr="clui.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63747" y="0"/>
            <a:ext cx="6647496" cy="6858000"/>
          </a:xfrm>
          <a:prstGeom prst="rect">
            <a:avLst/>
          </a:prstGeom>
        </p:spPr>
      </p:pic>
    </p:spTree>
    <p:extLst>
      <p:ext uri="{BB962C8B-B14F-4D97-AF65-F5344CB8AC3E}">
        <p14:creationId xmlns:p14="http://schemas.microsoft.com/office/powerpoint/2010/main" val="3359819743"/>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lumMod val="5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03200" y="6095206"/>
            <a:ext cx="6051550" cy="446087"/>
          </a:xfrm>
        </p:spPr>
        <p:txBody>
          <a:bodyPr>
            <a:normAutofit/>
          </a:bodyPr>
          <a:lstStyle/>
          <a:p>
            <a:pPr marL="0" indent="0">
              <a:buNone/>
            </a:pPr>
            <a:r>
              <a:rPr lang="en-US" sz="1800" b="1" dirty="0" smtClean="0"/>
              <a:t>Steve </a:t>
            </a:r>
            <a:r>
              <a:rPr lang="en-US" sz="1800" b="1" dirty="0" err="1" smtClean="0"/>
              <a:t>Badgett</a:t>
            </a:r>
            <a:r>
              <a:rPr lang="en-US" sz="1800" b="1" dirty="0" smtClean="0"/>
              <a:t>, </a:t>
            </a:r>
            <a:r>
              <a:rPr lang="en-US" sz="1800" dirty="0" smtClean="0">
                <a:hlinkClick r:id="rId2"/>
              </a:rPr>
              <a:t>SIMPARCH</a:t>
            </a:r>
            <a:endParaRPr lang="en-US" sz="1800" dirty="0">
              <a:latin typeface="Arial"/>
              <a:cs typeface="Arial"/>
            </a:endParaRPr>
          </a:p>
        </p:txBody>
      </p:sp>
      <p:pic>
        <p:nvPicPr>
          <p:cNvPr id="4" name="Picture 3" descr="simparch.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11125"/>
            <a:ext cx="9144000" cy="6092610"/>
          </a:xfrm>
          <a:prstGeom prst="rect">
            <a:avLst/>
          </a:prstGeom>
        </p:spPr>
      </p:pic>
    </p:spTree>
    <p:extLst>
      <p:ext uri="{BB962C8B-B14F-4D97-AF65-F5344CB8AC3E}">
        <p14:creationId xmlns:p14="http://schemas.microsoft.com/office/powerpoint/2010/main" val="346929681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descr="Within and Beyond the Frame, 1973, buren.jpg"/>
          <p:cNvPicPr>
            <a:picLocks noGrp="1" noChangeAspect="1"/>
          </p:cNvPicPr>
          <p:nvPr isPhoto="1"/>
        </p:nvPicPr>
        <p:blipFill>
          <a:blip r:embed="rId3" cstate="print">
            <a:lum contrast="10000"/>
            <a:extLst>
              <a:ext uri="{28A0092B-C50C-407E-A947-70E740481C1C}">
                <a14:useLocalDpi xmlns:a14="http://schemas.microsoft.com/office/drawing/2010/main"/>
              </a:ext>
            </a:extLst>
          </a:blip>
          <a:srcRect/>
          <a:stretch>
            <a:fillRect/>
          </a:stretch>
        </p:blipFill>
        <p:spPr bwMode="auto">
          <a:xfrm>
            <a:off x="0" y="931863"/>
            <a:ext cx="9144000" cy="499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p:cNvSpPr>
            <a:spLocks noChangeArrowheads="1"/>
          </p:cNvSpPr>
          <p:nvPr/>
        </p:nvSpPr>
        <p:spPr bwMode="auto">
          <a:xfrm>
            <a:off x="6149975" y="5562600"/>
            <a:ext cx="2994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atin typeface="Calibri" charset="0"/>
              </a:rPr>
              <a:t>Within and Beyond the Frame</a:t>
            </a:r>
          </a:p>
        </p:txBody>
      </p:sp>
      <p:sp>
        <p:nvSpPr>
          <p:cNvPr id="2" name="TextBox 1"/>
          <p:cNvSpPr txBox="1"/>
          <p:nvPr/>
        </p:nvSpPr>
        <p:spPr>
          <a:xfrm>
            <a:off x="555625" y="6191250"/>
            <a:ext cx="1394958" cy="369332"/>
          </a:xfrm>
          <a:prstGeom prst="rect">
            <a:avLst/>
          </a:prstGeom>
          <a:noFill/>
        </p:spPr>
        <p:txBody>
          <a:bodyPr wrap="none" rtlCol="0">
            <a:spAutoFit/>
          </a:bodyPr>
          <a:lstStyle/>
          <a:p>
            <a:r>
              <a:rPr lang="en-US" dirty="0" smtClean="0"/>
              <a:t>Daniel Buren</a:t>
            </a:r>
            <a:endParaRPr lang="en-US" dirty="0"/>
          </a:p>
        </p:txBody>
      </p:sp>
    </p:spTree>
    <p:extLst>
      <p:ext uri="{BB962C8B-B14F-4D97-AF65-F5344CB8AC3E}">
        <p14:creationId xmlns:p14="http://schemas.microsoft.com/office/powerpoint/2010/main" val="245471614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 descr="Within and Beyond the Frame, 1973.jpg"/>
          <p:cNvPicPr>
            <a:picLocks noGrp="1" noChangeAspect="1"/>
          </p:cNvPicPr>
          <p:nvPr isPhoto="1"/>
        </p:nvPicPr>
        <p:blipFill>
          <a:blip r:embed="rId3" cstate="print">
            <a:lum contrast="10000"/>
            <a:extLst>
              <a:ext uri="{28A0092B-C50C-407E-A947-70E740481C1C}">
                <a14:useLocalDpi xmlns:a14="http://schemas.microsoft.com/office/drawing/2010/main"/>
              </a:ext>
            </a:extLst>
          </a:blip>
          <a:srcRect/>
          <a:stretch>
            <a:fillRect/>
          </a:stretch>
        </p:blipFill>
        <p:spPr bwMode="auto">
          <a:xfrm>
            <a:off x="1524000" y="719138"/>
            <a:ext cx="6477000" cy="522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Box 3"/>
          <p:cNvSpPr txBox="1">
            <a:spLocks noChangeArrowheads="1"/>
          </p:cNvSpPr>
          <p:nvPr/>
        </p:nvSpPr>
        <p:spPr bwMode="auto">
          <a:xfrm>
            <a:off x="5603875" y="6042025"/>
            <a:ext cx="327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US" dirty="0">
                <a:latin typeface="Calibri" charset="0"/>
              </a:rPr>
              <a:t>Within and Beyond the Frame, 1973</a:t>
            </a:r>
          </a:p>
        </p:txBody>
      </p:sp>
    </p:spTree>
    <p:extLst>
      <p:ext uri="{BB962C8B-B14F-4D97-AF65-F5344CB8AC3E}">
        <p14:creationId xmlns:p14="http://schemas.microsoft.com/office/powerpoint/2010/main" val="400260988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 descr="Within and Beyond the Frame, 1973.jpg"/>
          <p:cNvPicPr>
            <a:picLocks noGrp="1" noChangeAspect="1"/>
          </p:cNvPicPr>
          <p:nvPr isPhoto="1"/>
        </p:nvPicPr>
        <p:blipFill>
          <a:blip r:embed="rId3" cstate="print">
            <a:lum contrast="10000"/>
            <a:extLst>
              <a:ext uri="{28A0092B-C50C-407E-A947-70E740481C1C}">
                <a14:useLocalDpi xmlns:a14="http://schemas.microsoft.com/office/drawing/2010/main"/>
              </a:ext>
            </a:extLst>
          </a:blip>
          <a:srcRect b="-1981"/>
          <a:stretch>
            <a:fillRect/>
          </a:stretch>
        </p:blipFill>
        <p:spPr bwMode="auto">
          <a:xfrm>
            <a:off x="4937301" y="363538"/>
            <a:ext cx="4206699" cy="395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TextBox 3"/>
          <p:cNvSpPr txBox="1">
            <a:spLocks noChangeArrowheads="1"/>
          </p:cNvSpPr>
          <p:nvPr/>
        </p:nvSpPr>
        <p:spPr bwMode="auto">
          <a:xfrm>
            <a:off x="5715000" y="5257800"/>
            <a:ext cx="3276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en-US">
                <a:latin typeface="Calibri" charset="0"/>
              </a:rPr>
              <a:t>Within and Beyond the Frame, 1973</a:t>
            </a:r>
          </a:p>
        </p:txBody>
      </p:sp>
      <p:pic>
        <p:nvPicPr>
          <p:cNvPr id="2" name="Picture 1"/>
          <p:cNvPicPr>
            <a:picLocks noChangeAspect="1"/>
          </p:cNvPicPr>
          <p:nvPr/>
        </p:nvPicPr>
        <p:blipFill>
          <a:blip r:embed="rId4"/>
          <a:stretch>
            <a:fillRect/>
          </a:stretch>
        </p:blipFill>
        <p:spPr>
          <a:xfrm>
            <a:off x="0" y="2648714"/>
            <a:ext cx="5630991" cy="3753994"/>
          </a:xfrm>
          <a:prstGeom prst="rect">
            <a:avLst/>
          </a:prstGeom>
        </p:spPr>
      </p:pic>
    </p:spTree>
    <p:extLst>
      <p:ext uri="{BB962C8B-B14F-4D97-AF65-F5344CB8AC3E}">
        <p14:creationId xmlns:p14="http://schemas.microsoft.com/office/powerpoint/2010/main" val="285075244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 Black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Black .thmx</Template>
  <TotalTime>695</TotalTime>
  <Words>1624</Words>
  <Application>Microsoft Macintosh PowerPoint</Application>
  <PresentationFormat>On-screen Show (4:3)</PresentationFormat>
  <Paragraphs>212</Paragraphs>
  <Slides>64</Slides>
  <Notes>19</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 Black </vt:lpstr>
      <vt:lpstr>PowerPoint Presentation</vt:lpstr>
      <vt:lpstr>PowerPoint Presentation</vt:lpstr>
      <vt:lpstr>Axiom of Exhaustion Mel Bochner  1971</vt:lpstr>
      <vt:lpstr>Axiom of Exhaustion, Mel Bochner, 1971</vt:lpstr>
      <vt:lpstr>Measurement Room  Mel Bochner 1969</vt:lpstr>
      <vt:lpstr>Middle of the World, Vito Acconci  1976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View Krzysztof Wodiczko segment online </vt:lpstr>
      <vt:lpstr>PowerPoint Presentation</vt:lpstr>
      <vt:lpstr>PowerPoint Presentation</vt:lpstr>
      <vt:lpstr>View video segment on Mark Dion online </vt:lpstr>
      <vt:lpstr>Rx – Keeping TaBs</vt:lpstr>
      <vt:lpstr>Rx – NoPARK</vt:lpstr>
      <vt:lpstr>Evidence – Drawing In Air</vt:lpstr>
      <vt:lpstr>OOZ – Bird Communication</vt:lpstr>
      <vt:lpstr>OOZ – Amphibious Architecture</vt:lpstr>
      <vt:lpstr>PowerPoint Presentation</vt:lpstr>
      <vt:lpstr>Center for Land Use Interpretation www.clui.org   </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Dusseault</dc:creator>
  <cp:lastModifiedBy>Ruth Dusseault</cp:lastModifiedBy>
  <cp:revision>158</cp:revision>
  <dcterms:created xsi:type="dcterms:W3CDTF">2013-05-10T15:08:26Z</dcterms:created>
  <dcterms:modified xsi:type="dcterms:W3CDTF">2017-01-14T23:51:10Z</dcterms:modified>
</cp:coreProperties>
</file>